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6" r:id="rId5"/>
    <p:sldId id="264" r:id="rId6"/>
    <p:sldId id="265" r:id="rId7"/>
    <p:sldId id="267" r:id="rId8"/>
    <p:sldId id="268" r:id="rId9"/>
    <p:sldId id="261" r:id="rId10"/>
    <p:sldId id="260" r:id="rId11"/>
    <p:sldId id="259" r:id="rId12"/>
    <p:sldId id="258" r:id="rId13"/>
    <p:sldId id="262" r:id="rId14"/>
    <p:sldId id="269" r:id="rId15"/>
    <p:sldId id="272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3366"/>
    <a:srgbClr val="006600"/>
    <a:srgbClr val="00CC66"/>
    <a:srgbClr val="A50021"/>
    <a:srgbClr val="0033CC"/>
    <a:srgbClr val="6600CC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47357-21AD-4B94-8702-8D8605C6BE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65B91-9B93-40AF-A37D-FBB4709A6E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CCBE2-2694-4ABE-9957-E5EE5267C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971B6-2E42-4FB7-8B48-FF3D85FD9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F01BE-DF08-4E46-8DC1-9EDA46B43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8314B-D8DA-43C2-92BB-A10B73530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3B99C-DAEF-4DFD-9DC8-0353A1111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AB4E-4CE0-46D6-8071-D98C6A42F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389AA-446B-4F5C-8C92-D0231C1997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7ABAC-3DA3-4C9E-BEDC-7F9D294BA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16107-EC54-44AF-BB1D-754CDE08D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BAEA6-879E-4772-B997-9579415EB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86753DA1-2B0F-4DC3-8E12-556AE9DA9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1052513"/>
            <a:ext cx="5287963" cy="406400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FFFF00"/>
                </a:solidFill>
                <a:latin typeface="Verdana" pitchFamily="34" charset="0"/>
              </a:rPr>
              <a:t>Тема: Физическая природа звезд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779838" y="6613525"/>
            <a:ext cx="5508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>
                <a:solidFill>
                  <a:schemeClr val="bg1"/>
                </a:solidFill>
                <a:latin typeface="Times New Roman" pitchFamily="18" charset="0"/>
              </a:rPr>
              <a:t>Белый карлик, самый горячий из известных,  и планетарная туманность NGC 2440,  07.05.2006г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475" y="0"/>
            <a:ext cx="2520950" cy="5619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Спектр</a:t>
            </a:r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5143500" y="642938"/>
            <a:ext cx="4000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1600" b="1">
                <a:solidFill>
                  <a:srgbClr val="9900CC"/>
                </a:solidFill>
              </a:rPr>
              <a:t>λ</a:t>
            </a:r>
            <a:r>
              <a:rPr lang="ru-RU" sz="1600">
                <a:solidFill>
                  <a:srgbClr val="9900CC"/>
                </a:solidFill>
              </a:rPr>
              <a:t>  = 380 ∻ 470 нм – фиолетовый,</a:t>
            </a:r>
            <a:r>
              <a:rPr lang="en-US" sz="1600">
                <a:solidFill>
                  <a:srgbClr val="9900CC"/>
                </a:solidFill>
              </a:rPr>
              <a:t> </a:t>
            </a:r>
            <a:r>
              <a:rPr lang="ru-RU" sz="1600">
                <a:solidFill>
                  <a:srgbClr val="9900CC"/>
                </a:solidFill>
              </a:rPr>
              <a:t>синий;</a:t>
            </a:r>
          </a:p>
          <a:p>
            <a:r>
              <a:rPr lang="el-GR" sz="1600" b="1">
                <a:solidFill>
                  <a:srgbClr val="9900CC"/>
                </a:solidFill>
              </a:rPr>
              <a:t>λ</a:t>
            </a:r>
            <a:r>
              <a:rPr lang="ru-RU" sz="1600">
                <a:solidFill>
                  <a:srgbClr val="9900CC"/>
                </a:solidFill>
              </a:rPr>
              <a:t>  = 470 ∻ 500 нм – сине-зеленый;</a:t>
            </a:r>
          </a:p>
          <a:p>
            <a:r>
              <a:rPr lang="el-GR" sz="1600" b="1">
                <a:solidFill>
                  <a:srgbClr val="9900CC"/>
                </a:solidFill>
              </a:rPr>
              <a:t>λ</a:t>
            </a:r>
            <a:r>
              <a:rPr lang="ru-RU" sz="1600">
                <a:solidFill>
                  <a:srgbClr val="9900CC"/>
                </a:solidFill>
              </a:rPr>
              <a:t>  = 500 ∻ 560 нм – зеленый;</a:t>
            </a:r>
          </a:p>
          <a:p>
            <a:r>
              <a:rPr lang="el-GR" sz="1600" b="1">
                <a:solidFill>
                  <a:srgbClr val="9900CC"/>
                </a:solidFill>
              </a:rPr>
              <a:t>λ</a:t>
            </a:r>
            <a:r>
              <a:rPr lang="ru-RU" sz="1600">
                <a:solidFill>
                  <a:srgbClr val="9900CC"/>
                </a:solidFill>
              </a:rPr>
              <a:t>  = 560 ∻ 590 нм – желто-оранжевый</a:t>
            </a:r>
          </a:p>
          <a:p>
            <a:r>
              <a:rPr lang="el-GR" sz="1600" b="1">
                <a:solidFill>
                  <a:srgbClr val="9900CC"/>
                </a:solidFill>
              </a:rPr>
              <a:t>λ</a:t>
            </a:r>
            <a:r>
              <a:rPr lang="ru-RU" sz="1600">
                <a:solidFill>
                  <a:srgbClr val="9900CC"/>
                </a:solidFill>
              </a:rPr>
              <a:t>  = 590 ∻ 760 нм –красный.</a:t>
            </a:r>
            <a:r>
              <a:rPr lang="ru-RU" sz="1600"/>
              <a:t> </a:t>
            </a:r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0" y="1928813"/>
            <a:ext cx="58674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solidFill>
                  <a:srgbClr val="0000FF"/>
                </a:solidFill>
              </a:rPr>
              <a:t>Распределение цветов в спектре =</a:t>
            </a:r>
            <a:r>
              <a:rPr lang="ru-RU" sz="1400" b="1">
                <a:solidFill>
                  <a:srgbClr val="FF0000"/>
                </a:solidFill>
              </a:rPr>
              <a:t>К</a:t>
            </a:r>
            <a:r>
              <a:rPr lang="ru-RU" sz="1400" b="1">
                <a:solidFill>
                  <a:srgbClr val="0000FF"/>
                </a:solidFill>
              </a:rPr>
              <a:t> </a:t>
            </a:r>
            <a:r>
              <a:rPr lang="ru-RU" sz="1400" b="1">
                <a:solidFill>
                  <a:srgbClr val="FF3300"/>
                </a:solidFill>
              </a:rPr>
              <a:t>О</a:t>
            </a:r>
            <a:r>
              <a:rPr lang="ru-RU" sz="1400" b="1">
                <a:solidFill>
                  <a:srgbClr val="0000FF"/>
                </a:solidFill>
              </a:rPr>
              <a:t> </a:t>
            </a:r>
            <a:r>
              <a:rPr lang="ru-RU" sz="1400" b="1">
                <a:solidFill>
                  <a:srgbClr val="FFFF00"/>
                </a:solidFill>
              </a:rPr>
              <a:t>Ж</a:t>
            </a:r>
            <a:r>
              <a:rPr lang="ru-RU" sz="1400" b="1">
                <a:solidFill>
                  <a:srgbClr val="0000FF"/>
                </a:solidFill>
              </a:rPr>
              <a:t> </a:t>
            </a:r>
            <a:r>
              <a:rPr lang="ru-RU" sz="1400" b="1">
                <a:solidFill>
                  <a:srgbClr val="009900"/>
                </a:solidFill>
              </a:rPr>
              <a:t>З</a:t>
            </a:r>
            <a:r>
              <a:rPr lang="ru-RU" sz="1400" b="1">
                <a:solidFill>
                  <a:srgbClr val="0000FF"/>
                </a:solidFill>
              </a:rPr>
              <a:t> </a:t>
            </a:r>
            <a:r>
              <a:rPr lang="ru-RU" sz="1400" b="1">
                <a:solidFill>
                  <a:srgbClr val="0066FF"/>
                </a:solidFill>
              </a:rPr>
              <a:t>Г</a:t>
            </a:r>
            <a:r>
              <a:rPr lang="ru-RU" sz="1400" b="1">
                <a:solidFill>
                  <a:srgbClr val="0000FF"/>
                </a:solidFill>
              </a:rPr>
              <a:t> С </a:t>
            </a:r>
            <a:r>
              <a:rPr lang="ru-RU" sz="1400" b="1">
                <a:solidFill>
                  <a:srgbClr val="6600FF"/>
                </a:solidFill>
              </a:rPr>
              <a:t>Ф</a:t>
            </a:r>
            <a:r>
              <a:rPr lang="ru-RU" sz="1400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sz="1200">
                <a:solidFill>
                  <a:srgbClr val="0000FF"/>
                </a:solidFill>
              </a:rPr>
              <a:t>Запомнить, например: </a:t>
            </a:r>
            <a:r>
              <a:rPr lang="ru-RU" sz="1200" i="1">
                <a:solidFill>
                  <a:srgbClr val="CC0000"/>
                </a:solidFill>
              </a:rPr>
              <a:t>Как Однажды Жак Звонарь Городской Сломал Фонарь</a:t>
            </a:r>
            <a:r>
              <a:rPr lang="ru-RU" sz="1200" i="1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3077" name="Text Box 18"/>
          <p:cNvSpPr txBox="1">
            <a:spLocks noChangeArrowheads="1"/>
          </p:cNvSpPr>
          <p:nvPr/>
        </p:nvSpPr>
        <p:spPr bwMode="auto">
          <a:xfrm>
            <a:off x="1692275" y="6165850"/>
            <a:ext cx="2339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078" name="Text Box 20"/>
          <p:cNvSpPr txBox="1">
            <a:spLocks noChangeArrowheads="1"/>
          </p:cNvSpPr>
          <p:nvPr/>
        </p:nvSpPr>
        <p:spPr bwMode="auto">
          <a:xfrm>
            <a:off x="3635375" y="4221163"/>
            <a:ext cx="550862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660066"/>
                </a:solidFill>
              </a:rPr>
              <a:t>В 1859г </a:t>
            </a:r>
            <a:r>
              <a:rPr lang="ru-RU" b="1">
                <a:solidFill>
                  <a:srgbClr val="660066"/>
                </a:solidFill>
              </a:rPr>
              <a:t>Г.Р.Кирхгоф</a:t>
            </a:r>
            <a:r>
              <a:rPr lang="ru-RU">
                <a:solidFill>
                  <a:srgbClr val="660066"/>
                </a:solidFill>
              </a:rPr>
              <a:t> (1824-1887, Германия) и </a:t>
            </a:r>
            <a:r>
              <a:rPr lang="ru-RU" b="1">
                <a:solidFill>
                  <a:srgbClr val="660066"/>
                </a:solidFill>
              </a:rPr>
              <a:t>Р.В.Бунзен</a:t>
            </a:r>
            <a:r>
              <a:rPr lang="ru-RU">
                <a:solidFill>
                  <a:srgbClr val="660066"/>
                </a:solidFill>
              </a:rPr>
              <a:t> (1811-1899, Германия) открыли спектральный анализ: </a:t>
            </a:r>
            <a:r>
              <a:rPr lang="ru-RU" b="1" i="1">
                <a:solidFill>
                  <a:srgbClr val="660066"/>
                </a:solidFill>
              </a:rPr>
              <a:t>газы поглощают те же длины волн, которые излучают в нагретом состоянии</a:t>
            </a:r>
            <a:r>
              <a:rPr lang="ru-RU">
                <a:solidFill>
                  <a:srgbClr val="660066"/>
                </a:solidFill>
              </a:rPr>
              <a:t>. У звезд на фоне сплошных спектров наблюдаются темные (фраунгоферовы) линии – это спектры поглощения.</a:t>
            </a:r>
          </a:p>
        </p:txBody>
      </p:sp>
      <p:sp>
        <p:nvSpPr>
          <p:cNvPr id="3079" name="Text Box 21"/>
          <p:cNvSpPr txBox="1">
            <a:spLocks noChangeArrowheads="1"/>
          </p:cNvSpPr>
          <p:nvPr/>
        </p:nvSpPr>
        <p:spPr bwMode="auto">
          <a:xfrm>
            <a:off x="179388" y="2492375"/>
            <a:ext cx="8569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3300"/>
                </a:solidFill>
              </a:rPr>
              <a:t>В 1665г </a:t>
            </a:r>
            <a:r>
              <a:rPr lang="ru-RU" b="1">
                <a:solidFill>
                  <a:srgbClr val="003300"/>
                </a:solidFill>
              </a:rPr>
              <a:t>Исаак Ньютон</a:t>
            </a:r>
            <a:r>
              <a:rPr lang="ru-RU">
                <a:solidFill>
                  <a:srgbClr val="003300"/>
                </a:solidFill>
              </a:rPr>
              <a:t> (1643-1727) получил спектры солнечного излучения и объяснил их природу, показав, что цвет есть собственное свойство света. </a:t>
            </a:r>
          </a:p>
        </p:txBody>
      </p:sp>
      <p:sp>
        <p:nvSpPr>
          <p:cNvPr id="3080" name="Text Box 22"/>
          <p:cNvSpPr txBox="1">
            <a:spLocks noChangeArrowheads="1"/>
          </p:cNvSpPr>
          <p:nvPr/>
        </p:nvSpPr>
        <p:spPr bwMode="auto">
          <a:xfrm>
            <a:off x="179388" y="3284538"/>
            <a:ext cx="89646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990000"/>
                </a:solidFill>
              </a:rPr>
              <a:t>В 1814г </a:t>
            </a:r>
            <a:r>
              <a:rPr lang="ru-RU" sz="1600" b="1">
                <a:solidFill>
                  <a:srgbClr val="990000"/>
                </a:solidFill>
              </a:rPr>
              <a:t>Йозеф фон ФРАУНГОФЕР</a:t>
            </a:r>
            <a:r>
              <a:rPr lang="ru-RU" sz="1600">
                <a:solidFill>
                  <a:srgbClr val="990000"/>
                </a:solidFill>
              </a:rPr>
              <a:t> (1787-1826, Германия) обнаружил, обозначил и к 1817г подробно описал 754 линии в солнечном спектре (названы его именем), создав в 1814г прибор для наблюдения спектров - спектроскоп.</a:t>
            </a:r>
          </a:p>
        </p:txBody>
      </p:sp>
      <p:pic>
        <p:nvPicPr>
          <p:cNvPr id="3081" name="Picture 24" descr="Спектроскоп Кирхгофа-Бунзе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221163"/>
            <a:ext cx="33337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Text Box 25"/>
          <p:cNvSpPr txBox="1">
            <a:spLocks noChangeArrowheads="1"/>
          </p:cNvSpPr>
          <p:nvPr/>
        </p:nvSpPr>
        <p:spPr bwMode="auto">
          <a:xfrm>
            <a:off x="642938" y="6215063"/>
            <a:ext cx="2555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>
                <a:solidFill>
                  <a:srgbClr val="0000FF"/>
                </a:solidFill>
              </a:rPr>
              <a:t>Спектроскоп Кирхгофа-Бунзена</a:t>
            </a:r>
          </a:p>
        </p:txBody>
      </p:sp>
      <p:pic>
        <p:nvPicPr>
          <p:cNvPr id="3083" name="Рисунок 11" descr="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642938"/>
            <a:ext cx="48768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2916238" y="0"/>
            <a:ext cx="3609975" cy="633413"/>
          </a:xfrm>
          <a:noFill/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Спектры звезд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0" y="3716338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60066"/>
                </a:solidFill>
              </a:rPr>
              <a:t>Спектры звезд – это их паспорт с описанием всех звездных закономерностей. По спектру звезды можно узнать ее светимость, расстояние до звезды, температуру, 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0" y="5589588"/>
            <a:ext cx="5580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333300"/>
                </a:solidFill>
              </a:rPr>
              <a:t>Изучение звездных спектров – это фундамент современной астрофизики. 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0" y="3429000"/>
            <a:ext cx="435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>
                <a:solidFill>
                  <a:srgbClr val="0000FF"/>
                </a:solidFill>
              </a:rPr>
              <a:t>Спектрограмма рассеянного скопления «Гиады».</a:t>
            </a:r>
          </a:p>
        </p:txBody>
      </p:sp>
      <p:sp>
        <p:nvSpPr>
          <p:cNvPr id="4102" name="Text Box 9"/>
          <p:cNvSpPr txBox="1">
            <a:spLocks noChangeArrowheads="1"/>
          </p:cNvSpPr>
          <p:nvPr/>
        </p:nvSpPr>
        <p:spPr bwMode="auto">
          <a:xfrm>
            <a:off x="4140200" y="620713"/>
            <a:ext cx="467995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Уильям ХЕГГИНС</a:t>
            </a:r>
            <a:r>
              <a:rPr lang="ru-RU">
                <a:solidFill>
                  <a:srgbClr val="006600"/>
                </a:solidFill>
              </a:rPr>
              <a:t> (1824-1910, Англия) астроном, </a:t>
            </a:r>
            <a:r>
              <a:rPr lang="ru-RU" b="1" i="1">
                <a:solidFill>
                  <a:srgbClr val="006600"/>
                </a:solidFill>
              </a:rPr>
              <a:t>первым применив спектрограф, начал спектроскопию звезд</a:t>
            </a:r>
            <a:r>
              <a:rPr lang="ru-RU">
                <a:solidFill>
                  <a:srgbClr val="006600"/>
                </a:solidFill>
              </a:rPr>
              <a:t>. В 1863г показал, что спектры Солнца и звезд имеют много общего и что их наблюдаемое излучение испускается горячим веществом и проходит через вышележащие слои более холодных поглощающих газов. </a:t>
            </a:r>
          </a:p>
        </p:txBody>
      </p:sp>
      <p:pic>
        <p:nvPicPr>
          <p:cNvPr id="4103" name="Picture 11" descr="Spect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4437063"/>
            <a:ext cx="333375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 Box 12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200" i="1">
                <a:solidFill>
                  <a:srgbClr val="0000FF"/>
                </a:solidFill>
              </a:rPr>
              <a:t>Комбинированный спектр</a:t>
            </a:r>
            <a:r>
              <a:rPr lang="ru-RU" sz="1200">
                <a:solidFill>
                  <a:srgbClr val="0000FF"/>
                </a:solidFill>
              </a:rPr>
              <a:t> излучения звезды. Сверху «естественное» (видимое в спектроскопе), снизу — зависимость интенсивности от длины волны.</a:t>
            </a:r>
          </a:p>
        </p:txBody>
      </p:sp>
      <p:sp>
        <p:nvSpPr>
          <p:cNvPr id="4105" name="Text Box 13"/>
          <p:cNvSpPr txBox="1">
            <a:spLocks noChangeArrowheads="1"/>
          </p:cNvSpPr>
          <p:nvPr/>
        </p:nvSpPr>
        <p:spPr bwMode="auto">
          <a:xfrm>
            <a:off x="0" y="4292600"/>
            <a:ext cx="55086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60066"/>
                </a:solidFill>
              </a:rPr>
              <a:t>размер, химический состав ее атмосферы, скорость вращения вокруг оси, особенности движения вокруг общего центра тяжести.</a:t>
            </a:r>
          </a:p>
        </p:txBody>
      </p:sp>
      <p:pic>
        <p:nvPicPr>
          <p:cNvPr id="4106" name="Рисунок 10" descr="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500063"/>
            <a:ext cx="38195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0"/>
            <a:ext cx="3313112" cy="70643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Цвет звезд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140200" y="3141663"/>
            <a:ext cx="50038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333300"/>
                </a:solidFill>
              </a:rPr>
              <a:t>В 1903—1907гг. </a:t>
            </a:r>
            <a:r>
              <a:rPr lang="ru-RU" b="1">
                <a:solidFill>
                  <a:srgbClr val="333300"/>
                </a:solidFill>
              </a:rPr>
              <a:t>Эйнар Герцшпрунг </a:t>
            </a:r>
            <a:r>
              <a:rPr lang="ru-RU">
                <a:solidFill>
                  <a:srgbClr val="333300"/>
                </a:solidFill>
              </a:rPr>
              <a:t>(1873-1967, Дания) первым определяет цвета сотен ярких звезд.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4294188"/>
            <a:ext cx="914400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     </a:t>
            </a:r>
            <a:r>
              <a:rPr lang="ru-RU">
                <a:solidFill>
                  <a:srgbClr val="990000"/>
                </a:solidFill>
              </a:rPr>
              <a:t>Звезды имеют самые разные цвета. У Арктура желто-оранжевый оттенок, Ригель бело-голубой, Антарес ярко-красный. Доминирующий цвет в спектре звезды зависит от температуры ее поверхности. Газовая оболочка звезды ведет себя почти как идеальный излучатель (абсолютно черное тело) и вполне подчиняется классическим законам излучения </a:t>
            </a:r>
            <a:r>
              <a:rPr lang="ru-RU" b="1">
                <a:solidFill>
                  <a:srgbClr val="990000"/>
                </a:solidFill>
              </a:rPr>
              <a:t>М.Планка</a:t>
            </a:r>
            <a:r>
              <a:rPr lang="ru-RU">
                <a:solidFill>
                  <a:srgbClr val="990000"/>
                </a:solidFill>
              </a:rPr>
              <a:t> (1858–1947), </a:t>
            </a:r>
            <a:r>
              <a:rPr lang="ru-RU" b="1">
                <a:solidFill>
                  <a:srgbClr val="990000"/>
                </a:solidFill>
              </a:rPr>
              <a:t>Й.Стефана</a:t>
            </a:r>
            <a:r>
              <a:rPr lang="ru-RU">
                <a:solidFill>
                  <a:srgbClr val="990000"/>
                </a:solidFill>
              </a:rPr>
              <a:t> (1835–1893) и </a:t>
            </a:r>
            <a:r>
              <a:rPr lang="ru-RU" b="1">
                <a:solidFill>
                  <a:srgbClr val="990000"/>
                </a:solidFill>
              </a:rPr>
              <a:t>В.Вина</a:t>
            </a:r>
            <a:r>
              <a:rPr lang="ru-RU">
                <a:solidFill>
                  <a:srgbClr val="990000"/>
                </a:solidFill>
              </a:rPr>
              <a:t> (1864–1928), связывающим температуру тела и характер его излучения. Закон Планка описывает распределение энергии в спектре тела и указывает, что с ростом температуры повышается полный поток излучения, а максимум в спектре сдвигается в сторону коротких волн.</a:t>
            </a:r>
            <a:endParaRPr lang="ru-RU" i="1">
              <a:solidFill>
                <a:srgbClr val="990000"/>
              </a:solidFill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3995738" y="549275"/>
            <a:ext cx="5148262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660066"/>
                </a:solidFill>
              </a:rPr>
              <a:t>Во время наблюдений звездного неба могли заметить, что цвет (свойство света вызывать определенное зрительное ощущение) звезд различен. Цвет и спектр звезд связан с их температурой. Свет разных длин волн возбуждает разные цветовые ощущения. Глаз чувствителен к длине волны, несущей максимальную энергию</a:t>
            </a:r>
          </a:p>
          <a:p>
            <a:pPr algn="ctr">
              <a:spcBef>
                <a:spcPct val="50000"/>
              </a:spcBef>
            </a:pPr>
            <a:r>
              <a:rPr lang="ru-RU" sz="1600"/>
              <a:t>  </a:t>
            </a:r>
            <a:r>
              <a:rPr lang="ru-RU" sz="2400" b="1">
                <a:solidFill>
                  <a:srgbClr val="FF0000"/>
                </a:solidFill>
              </a:rPr>
              <a:t>λ</a:t>
            </a:r>
            <a:r>
              <a:rPr lang="ru-RU" sz="2400" b="1" baseline="-25000">
                <a:solidFill>
                  <a:srgbClr val="FF0000"/>
                </a:solidFill>
              </a:rPr>
              <a:t>мах</a:t>
            </a:r>
            <a:r>
              <a:rPr lang="ru-RU" sz="2400" b="1">
                <a:solidFill>
                  <a:srgbClr val="FF0000"/>
                </a:solidFill>
              </a:rPr>
              <a:t>=b/T</a:t>
            </a:r>
            <a:r>
              <a:rPr lang="ru-RU" sz="1600"/>
              <a:t> (закон Вина, 1896г).</a:t>
            </a:r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0" y="3500438"/>
            <a:ext cx="399573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>
                <a:solidFill>
                  <a:srgbClr val="0000FF"/>
                </a:solidFill>
              </a:rPr>
              <a:t>Подобно драгоценным камням звезды рассеянного скопления NGC 290 переливаются различными красками. Фото КТ им. Хаббла, апрель 2006г.</a:t>
            </a:r>
            <a:endParaRPr lang="ru-RU">
              <a:solidFill>
                <a:srgbClr val="0000FF"/>
              </a:solidFill>
            </a:endParaRPr>
          </a:p>
        </p:txBody>
      </p:sp>
      <p:pic>
        <p:nvPicPr>
          <p:cNvPr id="5127" name="Рисунок 7" descr="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571500"/>
            <a:ext cx="38290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0"/>
            <a:ext cx="4330700" cy="70643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Температура звезд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3059113" y="692150"/>
            <a:ext cx="608488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990000"/>
                </a:solidFill>
              </a:rPr>
              <a:t>Температура звезд </a:t>
            </a:r>
            <a:r>
              <a:rPr lang="ru-RU">
                <a:solidFill>
                  <a:srgbClr val="990000"/>
                </a:solidFill>
              </a:rPr>
              <a:t>непосредственно связана с</a:t>
            </a:r>
            <a:r>
              <a:rPr lang="ru-RU" b="1" i="1">
                <a:solidFill>
                  <a:srgbClr val="990000"/>
                </a:solidFill>
              </a:rPr>
              <a:t> </a:t>
            </a:r>
            <a:r>
              <a:rPr lang="ru-RU">
                <a:solidFill>
                  <a:srgbClr val="990000"/>
                </a:solidFill>
              </a:rPr>
              <a:t>цветом и спектром. Первое измерение температуры звезд произведено в 1909г германским астрономом </a:t>
            </a:r>
            <a:r>
              <a:rPr lang="ru-RU" b="1">
                <a:solidFill>
                  <a:srgbClr val="990000"/>
                </a:solidFill>
              </a:rPr>
              <a:t>Юлиус Шейнер</a:t>
            </a:r>
            <a:r>
              <a:rPr lang="ru-RU">
                <a:solidFill>
                  <a:srgbClr val="990000"/>
                </a:solidFill>
              </a:rPr>
              <a:t> (1858-1913), проведя абсолютную фотометрию 109 звезд.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059113" y="2500313"/>
            <a:ext cx="6084887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Температура определяется по спектрам с помощью закона Вина 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λ</a:t>
            </a:r>
            <a:r>
              <a:rPr lang="en-US" sz="2400" b="1" baseline="-25000">
                <a:solidFill>
                  <a:srgbClr val="FF0000"/>
                </a:solidFill>
              </a:rPr>
              <a:t>max</a:t>
            </a:r>
            <a:r>
              <a:rPr lang="ru-RU" sz="2400" b="1" baseline="30000">
                <a:solidFill>
                  <a:srgbClr val="FF0000"/>
                </a:solidFill>
              </a:rPr>
              <a:t>.</a:t>
            </a:r>
            <a:r>
              <a:rPr lang="ru-RU" sz="2400" b="1">
                <a:solidFill>
                  <a:srgbClr val="FF0000"/>
                </a:solidFill>
              </a:rPr>
              <a:t>Т=b</a:t>
            </a:r>
            <a:r>
              <a:rPr lang="ru-RU" b="1"/>
              <a:t>, </a:t>
            </a:r>
            <a:r>
              <a:rPr lang="ru-RU"/>
              <a:t>где </a:t>
            </a:r>
            <a:r>
              <a:rPr lang="ru-RU" b="1"/>
              <a:t>b=0,289782</a:t>
            </a:r>
            <a:r>
              <a:rPr lang="ru-RU" b="1" baseline="30000"/>
              <a:t>.</a:t>
            </a:r>
            <a:r>
              <a:rPr lang="ru-RU" b="1"/>
              <a:t>10</a:t>
            </a:r>
            <a:r>
              <a:rPr lang="ru-RU" b="1" baseline="30000"/>
              <a:t>7</a:t>
            </a:r>
            <a:r>
              <a:rPr lang="ru-RU" b="1"/>
              <a:t>Å</a:t>
            </a:r>
            <a:r>
              <a:rPr lang="ru-RU" b="1" baseline="30000"/>
              <a:t>.</a:t>
            </a:r>
            <a:r>
              <a:rPr lang="ru-RU" b="1"/>
              <a:t>К</a:t>
            </a:r>
            <a:r>
              <a:rPr lang="ru-RU"/>
              <a:t> - постоянная Вина.</a:t>
            </a:r>
          </a:p>
        </p:txBody>
      </p:sp>
      <p:pic>
        <p:nvPicPr>
          <p:cNvPr id="6149" name="Picture 7" descr="13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2592388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0" y="2636838"/>
            <a:ext cx="30241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>
                <a:solidFill>
                  <a:srgbClr val="0000FF"/>
                </a:solidFill>
              </a:rPr>
              <a:t>Бетельгейзе (снимок телескопа им.Хаббла). В таких холодных звездах с Т=3000К преобладают излучения в красной области спектра. В спектрах таких звезд много линий металлов и молекул.</a:t>
            </a:r>
            <a:r>
              <a:rPr lang="ru-RU" sz="1400"/>
              <a:t> </a:t>
            </a:r>
          </a:p>
        </p:txBody>
      </p:sp>
      <p:sp>
        <p:nvSpPr>
          <p:cNvPr id="6151" name="Text Box 10"/>
          <p:cNvSpPr txBox="1">
            <a:spLocks noChangeArrowheads="1"/>
          </p:cNvSpPr>
          <p:nvPr/>
        </p:nvSpPr>
        <p:spPr bwMode="auto">
          <a:xfrm>
            <a:off x="3071813" y="4071938"/>
            <a:ext cx="56880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0033"/>
                </a:solidFill>
              </a:rPr>
              <a:t>Большинство звезд имеют температуры</a:t>
            </a:r>
          </a:p>
          <a:p>
            <a:pPr algn="ctr"/>
            <a:r>
              <a:rPr lang="ru-RU" b="1">
                <a:solidFill>
                  <a:srgbClr val="660033"/>
                </a:solidFill>
              </a:rPr>
              <a:t>2500К &lt;Т&lt; 50000К</a:t>
            </a:r>
          </a:p>
        </p:txBody>
      </p:sp>
      <p:sp>
        <p:nvSpPr>
          <p:cNvPr id="6152" name="Text Box 11"/>
          <p:cNvSpPr txBox="1">
            <a:spLocks noChangeArrowheads="1"/>
          </p:cNvSpPr>
          <p:nvPr/>
        </p:nvSpPr>
        <p:spPr bwMode="auto">
          <a:xfrm>
            <a:off x="107950" y="5000625"/>
            <a:ext cx="8964613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00"/>
                </a:solidFill>
              </a:rPr>
              <a:t>Звезда </a:t>
            </a:r>
            <a:r>
              <a:rPr lang="ru-RU" b="1">
                <a:solidFill>
                  <a:srgbClr val="FF0000"/>
                </a:solidFill>
              </a:rPr>
              <a:t>HD 93129A</a:t>
            </a:r>
            <a:r>
              <a:rPr lang="ru-RU">
                <a:solidFill>
                  <a:srgbClr val="FF0000"/>
                </a:solidFill>
              </a:rPr>
              <a:t> (созв. Корма) самая горячая – Т= 220000 К!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rgbClr val="660066"/>
                </a:solidFill>
              </a:rPr>
              <a:t>Самые холодные - </a:t>
            </a:r>
            <a:r>
              <a:rPr lang="ru-RU" b="1">
                <a:solidFill>
                  <a:srgbClr val="660066"/>
                </a:solidFill>
              </a:rPr>
              <a:t>Гранатовая звезда</a:t>
            </a:r>
            <a:r>
              <a:rPr lang="ru-RU">
                <a:solidFill>
                  <a:srgbClr val="660066"/>
                </a:solidFill>
              </a:rPr>
              <a:t> (m Цефея),  </a:t>
            </a:r>
            <a:r>
              <a:rPr lang="ru-RU" b="1">
                <a:solidFill>
                  <a:srgbClr val="660066"/>
                </a:solidFill>
              </a:rPr>
              <a:t>Мира</a:t>
            </a:r>
            <a:r>
              <a:rPr lang="ru-RU">
                <a:solidFill>
                  <a:srgbClr val="660066"/>
                </a:solidFill>
              </a:rPr>
              <a:t> (o Кита) – Т= 2300К</a:t>
            </a:r>
          </a:p>
          <a:p>
            <a:pPr>
              <a:spcBef>
                <a:spcPct val="50000"/>
              </a:spcBef>
            </a:pPr>
            <a:r>
              <a:rPr lang="ru-RU" b="1">
                <a:solidFill>
                  <a:srgbClr val="660066"/>
                </a:solidFill>
              </a:rPr>
              <a:t>		   e Возничего А</a:t>
            </a:r>
            <a:r>
              <a:rPr lang="ru-RU">
                <a:solidFill>
                  <a:srgbClr val="660066"/>
                </a:solidFill>
              </a:rPr>
              <a:t> - 1600 К.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0"/>
            <a:ext cx="6275388" cy="7778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Спектральная классификация</a:t>
            </a:r>
          </a:p>
        </p:txBody>
      </p:sp>
      <p:sp>
        <p:nvSpPr>
          <p:cNvPr id="7171" name="Text Box 50"/>
          <p:cNvSpPr txBox="1">
            <a:spLocks noChangeArrowheads="1"/>
          </p:cNvSpPr>
          <p:nvPr/>
        </p:nvSpPr>
        <p:spPr bwMode="auto">
          <a:xfrm>
            <a:off x="-3175" y="609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172" name="Text Box 51"/>
          <p:cNvSpPr txBox="1">
            <a:spLocks noChangeArrowheads="1"/>
          </p:cNvSpPr>
          <p:nvPr/>
        </p:nvSpPr>
        <p:spPr bwMode="auto">
          <a:xfrm>
            <a:off x="0" y="620713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    </a:t>
            </a:r>
            <a:r>
              <a:rPr lang="ru-RU" sz="1600">
                <a:solidFill>
                  <a:srgbClr val="660033"/>
                </a:solidFill>
              </a:rPr>
              <a:t>В 1866г </a:t>
            </a:r>
            <a:r>
              <a:rPr lang="ru-RU" sz="1600" b="1">
                <a:solidFill>
                  <a:srgbClr val="660033"/>
                </a:solidFill>
              </a:rPr>
              <a:t>Анжело Секки</a:t>
            </a:r>
            <a:r>
              <a:rPr lang="ru-RU" sz="1600">
                <a:solidFill>
                  <a:srgbClr val="660033"/>
                </a:solidFill>
              </a:rPr>
              <a:t> (1818-1878, Италия) дал первую спектральную классическую звезд по цвету: </a:t>
            </a:r>
            <a:r>
              <a:rPr lang="ru-RU" sz="1600" b="1">
                <a:solidFill>
                  <a:srgbClr val="660033"/>
                </a:solidFill>
              </a:rPr>
              <a:t> Белые, Желтоватые, Красные</a:t>
            </a:r>
            <a:r>
              <a:rPr lang="ru-RU" sz="1600">
                <a:solidFill>
                  <a:srgbClr val="660033"/>
                </a:solidFill>
              </a:rPr>
              <a:t>.</a:t>
            </a:r>
          </a:p>
        </p:txBody>
      </p:sp>
      <p:sp>
        <p:nvSpPr>
          <p:cNvPr id="7173" name="Text Box 52"/>
          <p:cNvSpPr txBox="1">
            <a:spLocks noChangeArrowheads="1"/>
          </p:cNvSpPr>
          <p:nvPr/>
        </p:nvSpPr>
        <p:spPr bwMode="auto">
          <a:xfrm>
            <a:off x="0" y="1268413"/>
            <a:ext cx="9144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     </a:t>
            </a:r>
            <a:r>
              <a:rPr lang="ru-RU" sz="1600">
                <a:solidFill>
                  <a:srgbClr val="003366"/>
                </a:solidFill>
              </a:rPr>
              <a:t>Гарвардская спектральная классификация впервые была представлена в </a:t>
            </a:r>
            <a:r>
              <a:rPr lang="ru-RU" sz="1600" i="1">
                <a:solidFill>
                  <a:srgbClr val="003366"/>
                </a:solidFill>
              </a:rPr>
              <a:t>Каталоге звездных спектров </a:t>
            </a:r>
            <a:r>
              <a:rPr lang="ru-RU" sz="1600" b="1" i="1">
                <a:solidFill>
                  <a:srgbClr val="003366"/>
                </a:solidFill>
              </a:rPr>
              <a:t>Генри Дрэпера</a:t>
            </a:r>
            <a:r>
              <a:rPr lang="ru-RU" sz="1600" i="1">
                <a:solidFill>
                  <a:srgbClr val="003366"/>
                </a:solidFill>
              </a:rPr>
              <a:t> (1837-1882, США)</a:t>
            </a:r>
            <a:r>
              <a:rPr lang="ru-RU" sz="1600">
                <a:solidFill>
                  <a:srgbClr val="003366"/>
                </a:solidFill>
              </a:rPr>
              <a:t>, подготовленного под руководством </a:t>
            </a:r>
            <a:r>
              <a:rPr lang="ru-RU" sz="1600" b="1">
                <a:solidFill>
                  <a:srgbClr val="003366"/>
                </a:solidFill>
              </a:rPr>
              <a:t>Э.Пикеринга</a:t>
            </a:r>
            <a:r>
              <a:rPr lang="ru-RU" sz="1600">
                <a:solidFill>
                  <a:srgbClr val="003366"/>
                </a:solidFill>
              </a:rPr>
              <a:t> (1846–1919) к 1884г. Все спектры были расставлены по интенсивности линий (позже в температурной последовательности) и обозначены буквами в алфавитном порядке от горячих к холодным звездам: O B A F G K M. К 1924г окончательно была установлена </a:t>
            </a:r>
            <a:r>
              <a:rPr lang="ru-RU" sz="1600" b="1">
                <a:solidFill>
                  <a:srgbClr val="003366"/>
                </a:solidFill>
              </a:rPr>
              <a:t>Энной Кэннон</a:t>
            </a:r>
            <a:r>
              <a:rPr lang="ru-RU" sz="1600">
                <a:solidFill>
                  <a:srgbClr val="003366"/>
                </a:solidFill>
              </a:rPr>
              <a:t> (1863-1941, США) и издана каталогом в 9 томов на 225330 звезд- каталог HD.</a:t>
            </a:r>
          </a:p>
        </p:txBody>
      </p:sp>
      <p:pic>
        <p:nvPicPr>
          <p:cNvPr id="7174" name="Рисунок 7" descr="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909888"/>
            <a:ext cx="79343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08963" cy="5492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Современная спектральная классификация</a:t>
            </a:r>
          </a:p>
        </p:txBody>
      </p:sp>
      <p:pic>
        <p:nvPicPr>
          <p:cNvPr id="8195" name="Picture 4" descr="13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38" y="1925638"/>
            <a:ext cx="5487987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5435600" y="2085975"/>
            <a:ext cx="370840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003366"/>
                </a:solidFill>
              </a:rPr>
              <a:t>Наиболее точную спектральную классификацию представляет система МК, созданная У.Морганом и Ф.Кинаном в Йеркской обсерватории в 1943г, где спектры расставлены как по температуре, так и по светимости звезд. Были дополнительно введены классы светимости, отмеченные римскими цифрами: Ia, Ib, II, III, IV, V и VI, соответственно указывающие на размеры звезд.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179388" y="549275"/>
            <a:ext cx="896461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600">
                <a:solidFill>
                  <a:srgbClr val="660033"/>
                </a:solidFill>
              </a:rPr>
              <a:t>Дополнительными классами R, N и S обозначены спектры, похожие на K и M, но с иным химическим составом. Между каждыми двумя классами введены подклассы, обозначенные цифрами от 0 до 9. Например, спектр типа A5 находится посередине между A0 и F0. Дополнительными буквами иногда отмечают особенности звезд: «d» – карлик, «D» – белый карлик, «p» – пекулярный (необычный) спектр.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5614988" y="5589588"/>
            <a:ext cx="35290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00"/>
                </a:solidFill>
              </a:rPr>
              <a:t>Наше </a:t>
            </a:r>
            <a:r>
              <a:rPr lang="ru-RU" b="1">
                <a:solidFill>
                  <a:srgbClr val="FF0000"/>
                </a:solidFill>
              </a:rPr>
              <a:t>Солнце</a:t>
            </a:r>
            <a:r>
              <a:rPr lang="ru-RU">
                <a:solidFill>
                  <a:srgbClr val="FF0000"/>
                </a:solidFill>
              </a:rPr>
              <a:t> относится к спектральному классу </a:t>
            </a:r>
            <a:r>
              <a:rPr lang="ru-RU" b="1">
                <a:solidFill>
                  <a:srgbClr val="FF0000"/>
                </a:solidFill>
              </a:rPr>
              <a:t>G2 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title"/>
          </p:nvPr>
        </p:nvSpPr>
        <p:spPr>
          <a:xfrm>
            <a:off x="2916238" y="0"/>
            <a:ext cx="3609975" cy="706438"/>
          </a:xfrm>
          <a:noFill/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Спектры звезд</a:t>
            </a:r>
          </a:p>
        </p:txBody>
      </p:sp>
      <p:pic>
        <p:nvPicPr>
          <p:cNvPr id="9219" name="Рисунок 3" descr="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590550"/>
            <a:ext cx="839152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0"/>
            <a:ext cx="4043363" cy="63341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Светимость звезд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067175" y="2276475"/>
            <a:ext cx="4897438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663300"/>
                </a:solidFill>
              </a:rPr>
              <a:t>В 1856г </a:t>
            </a:r>
            <a:r>
              <a:rPr lang="ru-RU" sz="1600" b="1">
                <a:solidFill>
                  <a:srgbClr val="663300"/>
                </a:solidFill>
              </a:rPr>
              <a:t>Норман Погсон</a:t>
            </a:r>
            <a:r>
              <a:rPr lang="ru-RU" sz="1600">
                <a:solidFill>
                  <a:srgbClr val="663300"/>
                </a:solidFill>
              </a:rPr>
              <a:t> (1829-1891, Англия) устанавливает  формулу для светимостей через абсолютные М звездные величины (т.е. с расстояния в 10 пк).</a:t>
            </a:r>
            <a:r>
              <a:rPr lang="ru-RU" sz="1600"/>
              <a:t> </a:t>
            </a:r>
            <a:r>
              <a:rPr lang="ru-RU" sz="2000" b="1">
                <a:solidFill>
                  <a:srgbClr val="FF0000"/>
                </a:solidFill>
              </a:rPr>
              <a:t>L</a:t>
            </a:r>
            <a:r>
              <a:rPr lang="ru-RU" sz="2000" b="1" baseline="-25000">
                <a:solidFill>
                  <a:srgbClr val="FF0000"/>
                </a:solidFill>
              </a:rPr>
              <a:t>1</a:t>
            </a:r>
            <a:r>
              <a:rPr lang="ru-RU" sz="2000" b="1">
                <a:solidFill>
                  <a:srgbClr val="FF0000"/>
                </a:solidFill>
              </a:rPr>
              <a:t>/L</a:t>
            </a:r>
            <a:r>
              <a:rPr lang="ru-RU" sz="2000" b="1" baseline="-25000">
                <a:solidFill>
                  <a:srgbClr val="FF0000"/>
                </a:solidFill>
              </a:rPr>
              <a:t>2</a:t>
            </a:r>
            <a:r>
              <a:rPr lang="ru-RU" sz="2000" b="1">
                <a:solidFill>
                  <a:srgbClr val="FF0000"/>
                </a:solidFill>
              </a:rPr>
              <a:t>=2,512 </a:t>
            </a:r>
            <a:r>
              <a:rPr lang="ru-RU" sz="2000" b="1" baseline="30000">
                <a:solidFill>
                  <a:srgbClr val="FF0000"/>
                </a:solidFill>
              </a:rPr>
              <a:t>М</a:t>
            </a:r>
            <a:r>
              <a:rPr lang="ru-RU" sz="2000" b="1" baseline="-25000">
                <a:solidFill>
                  <a:srgbClr val="FF0000"/>
                </a:solidFill>
              </a:rPr>
              <a:t>2</a:t>
            </a:r>
            <a:r>
              <a:rPr lang="ru-RU" sz="2000" b="1" baseline="30000">
                <a:solidFill>
                  <a:srgbClr val="FF0000"/>
                </a:solidFill>
              </a:rPr>
              <a:t>-М</a:t>
            </a:r>
            <a:r>
              <a:rPr lang="ru-RU" sz="2000" b="1" baseline="-25000">
                <a:solidFill>
                  <a:srgbClr val="FF0000"/>
                </a:solidFill>
              </a:rPr>
              <a:t>1</a:t>
            </a:r>
            <a:r>
              <a:rPr lang="ru-RU" sz="1600"/>
              <a:t>.</a:t>
            </a:r>
          </a:p>
        </p:txBody>
      </p:sp>
      <p:pic>
        <p:nvPicPr>
          <p:cNvPr id="10244" name="Picture 5" descr="13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549275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0" y="3357563"/>
            <a:ext cx="392430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>
                <a:solidFill>
                  <a:srgbClr val="0000FF"/>
                </a:solidFill>
              </a:rPr>
              <a:t>Рассеянное скопление «Плеяды» содержит много горячих и ярких звезд, которые были сформированы в одно и то же время из газопылевого облака.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ru-RU" sz="1400">
                <a:solidFill>
                  <a:srgbClr val="0000FF"/>
                </a:solidFill>
              </a:rPr>
              <a:t>Голубая дымка, сопутствующая «Плеядам», - рассеянная пыль, отражающая свет звезд. 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140200" y="549275"/>
            <a:ext cx="5003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60033"/>
                </a:solidFill>
              </a:rPr>
              <a:t>Одни звезды светят ярче, другие -  слабее. </a:t>
            </a:r>
            <a:r>
              <a:rPr lang="ru-RU" b="1">
                <a:solidFill>
                  <a:srgbClr val="660033"/>
                </a:solidFill>
              </a:rPr>
              <a:t>Светимость</a:t>
            </a:r>
            <a:r>
              <a:rPr lang="ru-RU">
                <a:solidFill>
                  <a:srgbClr val="660033"/>
                </a:solidFill>
              </a:rPr>
              <a:t>– мощность излучения звезды – полная энергия, излучаемая звездой в 1 секунду. </a:t>
            </a:r>
            <a:r>
              <a:rPr lang="en-US">
                <a:solidFill>
                  <a:srgbClr val="660033"/>
                </a:solidFill>
              </a:rPr>
              <a:t>[</a:t>
            </a:r>
            <a:r>
              <a:rPr lang="ru-RU" b="1">
                <a:solidFill>
                  <a:srgbClr val="660033"/>
                </a:solidFill>
              </a:rPr>
              <a:t>Дж/с=Вт</a:t>
            </a:r>
            <a:r>
              <a:rPr lang="en-US">
                <a:solidFill>
                  <a:srgbClr val="660033"/>
                </a:solidFill>
              </a:rPr>
              <a:t>]</a:t>
            </a:r>
            <a:r>
              <a:rPr lang="ru-RU">
                <a:solidFill>
                  <a:srgbClr val="660033"/>
                </a:solidFill>
              </a:rPr>
              <a:t> Звезды излучают энергию во всем диапазоне длин волн</a:t>
            </a: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539750" y="4868863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0000"/>
                </a:solidFill>
              </a:rPr>
              <a:t>L</a:t>
            </a:r>
            <a:r>
              <a:rPr lang="ru-RU" sz="2000" baseline="-25000">
                <a:solidFill>
                  <a:srgbClr val="FF0000"/>
                </a:solidFill>
                <a:sym typeface="Wingdings" pitchFamily="2" charset="2"/>
              </a:rPr>
              <a:t></a:t>
            </a:r>
            <a:r>
              <a:rPr lang="ru-RU" sz="2000" b="1">
                <a:solidFill>
                  <a:srgbClr val="FF0000"/>
                </a:solidFill>
              </a:rPr>
              <a:t> = 3,846</a:t>
            </a:r>
            <a:r>
              <a:rPr lang="ru-RU" sz="2000" b="1" baseline="30000">
                <a:solidFill>
                  <a:srgbClr val="FF0000"/>
                </a:solidFill>
              </a:rPr>
              <a:t>.</a:t>
            </a:r>
            <a:r>
              <a:rPr lang="ru-RU" sz="2000" b="1">
                <a:solidFill>
                  <a:srgbClr val="FF0000"/>
                </a:solidFill>
              </a:rPr>
              <a:t>10</a:t>
            </a:r>
            <a:r>
              <a:rPr lang="ru-RU" sz="2000" b="1" baseline="30000">
                <a:solidFill>
                  <a:srgbClr val="FF0000"/>
                </a:solidFill>
              </a:rPr>
              <a:t>26</a:t>
            </a:r>
            <a:r>
              <a:rPr lang="ru-RU" sz="2000" b="1">
                <a:solidFill>
                  <a:srgbClr val="FF0000"/>
                </a:solidFill>
              </a:rPr>
              <a:t>Вт/с</a:t>
            </a:r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3779838" y="3573463"/>
            <a:ext cx="53641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Сравнивая звезду с Солнцем, получим</a:t>
            </a:r>
            <a:endParaRPr lang="en-US"/>
          </a:p>
          <a:p>
            <a:pPr algn="ctr"/>
            <a:r>
              <a:rPr lang="ru-RU" sz="1000"/>
              <a:t> </a:t>
            </a:r>
          </a:p>
          <a:p>
            <a:r>
              <a:rPr lang="ru-RU"/>
              <a:t> </a:t>
            </a:r>
            <a:r>
              <a:rPr lang="ru-RU" sz="2400" b="1">
                <a:solidFill>
                  <a:srgbClr val="FF0000"/>
                </a:solidFill>
              </a:rPr>
              <a:t>L/L</a:t>
            </a:r>
            <a:r>
              <a:rPr lang="ru-RU" baseline="-25000">
                <a:solidFill>
                  <a:srgbClr val="FF0000"/>
                </a:solidFill>
                <a:sym typeface="Wingdings" pitchFamily="2" charset="2"/>
              </a:rPr>
              <a:t></a:t>
            </a:r>
            <a:r>
              <a:rPr lang="ru-RU" sz="2400" b="1">
                <a:solidFill>
                  <a:srgbClr val="FF0000"/>
                </a:solidFill>
              </a:rPr>
              <a:t>=2,512 </a:t>
            </a:r>
            <a:r>
              <a:rPr lang="ru-RU" sz="2400" b="1" baseline="30000">
                <a:solidFill>
                  <a:srgbClr val="FF0000"/>
                </a:solidFill>
              </a:rPr>
              <a:t>М</a:t>
            </a:r>
            <a:r>
              <a:rPr lang="ru-RU" sz="1400">
                <a:solidFill>
                  <a:srgbClr val="FF0000"/>
                </a:solidFill>
                <a:sym typeface="Wingdings" pitchFamily="2" charset="2"/>
              </a:rPr>
              <a:t></a:t>
            </a:r>
            <a:r>
              <a:rPr lang="ru-RU" sz="2400" b="1" baseline="30000">
                <a:solidFill>
                  <a:srgbClr val="FF0000"/>
                </a:solidFill>
              </a:rPr>
              <a:t>-М</a:t>
            </a:r>
            <a:r>
              <a:rPr lang="ru-RU"/>
              <a:t>,  или </a:t>
            </a:r>
            <a:r>
              <a:rPr lang="ru-RU" sz="2400" b="1">
                <a:solidFill>
                  <a:srgbClr val="FF0000"/>
                </a:solidFill>
              </a:rPr>
              <a:t>lgL=0,4 (M</a:t>
            </a:r>
            <a:r>
              <a:rPr lang="ru-RU" baseline="-25000">
                <a:solidFill>
                  <a:srgbClr val="FF0000"/>
                </a:solidFill>
                <a:sym typeface="Wingdings" pitchFamily="2" charset="2"/>
              </a:rPr>
              <a:t></a:t>
            </a:r>
            <a:r>
              <a:rPr lang="ru-RU" sz="2400" b="1">
                <a:solidFill>
                  <a:srgbClr val="FF0000"/>
                </a:solidFill>
              </a:rPr>
              <a:t> -M)</a:t>
            </a:r>
            <a:endParaRPr lang="ru-RU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468313" y="6186488"/>
            <a:ext cx="2663825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CC0066"/>
                </a:solidFill>
              </a:rPr>
              <a:t>Светимость звезд:</a:t>
            </a:r>
          </a:p>
          <a:p>
            <a:r>
              <a:rPr lang="ru-RU" sz="2000" b="1">
                <a:solidFill>
                  <a:srgbClr val="CC0066"/>
                </a:solidFill>
              </a:rPr>
              <a:t>1,3</a:t>
            </a:r>
            <a:r>
              <a:rPr lang="ru-RU" sz="2000" b="1" baseline="30000">
                <a:solidFill>
                  <a:srgbClr val="CC0066"/>
                </a:solidFill>
              </a:rPr>
              <a:t>.</a:t>
            </a:r>
            <a:r>
              <a:rPr lang="ru-RU" sz="2000" b="1">
                <a:solidFill>
                  <a:srgbClr val="CC0066"/>
                </a:solidFill>
              </a:rPr>
              <a:t>10</a:t>
            </a:r>
            <a:r>
              <a:rPr lang="ru-RU" sz="2000" b="1" baseline="30000">
                <a:solidFill>
                  <a:srgbClr val="CC0066"/>
                </a:solidFill>
              </a:rPr>
              <a:t>-5</a:t>
            </a:r>
            <a:r>
              <a:rPr lang="ru-RU" sz="2000" b="1">
                <a:solidFill>
                  <a:srgbClr val="CC0066"/>
                </a:solidFill>
              </a:rPr>
              <a:t>L</a:t>
            </a:r>
            <a:r>
              <a:rPr lang="ru-RU" sz="2000" baseline="-25000">
                <a:solidFill>
                  <a:srgbClr val="CC0066"/>
                </a:solidFill>
                <a:sym typeface="Wingdings" pitchFamily="2" charset="2"/>
              </a:rPr>
              <a:t></a:t>
            </a:r>
            <a:r>
              <a:rPr lang="ru-RU" sz="2000" b="1">
                <a:solidFill>
                  <a:srgbClr val="CC0066"/>
                </a:solidFill>
              </a:rPr>
              <a:t>&lt;L&lt;5</a:t>
            </a:r>
            <a:r>
              <a:rPr lang="ru-RU" sz="2000" b="1" baseline="30000">
                <a:solidFill>
                  <a:srgbClr val="CC0066"/>
                </a:solidFill>
              </a:rPr>
              <a:t>.</a:t>
            </a:r>
            <a:r>
              <a:rPr lang="ru-RU" sz="2000" b="1">
                <a:solidFill>
                  <a:srgbClr val="CC0066"/>
                </a:solidFill>
              </a:rPr>
              <a:t>10</a:t>
            </a:r>
            <a:r>
              <a:rPr lang="ru-RU" sz="2000" b="1" baseline="30000">
                <a:solidFill>
                  <a:srgbClr val="CC0066"/>
                </a:solidFill>
              </a:rPr>
              <a:t>5</a:t>
            </a:r>
            <a:r>
              <a:rPr lang="ru-RU" sz="2000" b="1">
                <a:solidFill>
                  <a:srgbClr val="CC0066"/>
                </a:solidFill>
              </a:rPr>
              <a:t>L</a:t>
            </a:r>
            <a:r>
              <a:rPr lang="ru-RU" sz="2000" baseline="-25000">
                <a:solidFill>
                  <a:srgbClr val="CC0066"/>
                </a:solidFill>
                <a:sym typeface="Wingdings" pitchFamily="2" charset="2"/>
              </a:rPr>
              <a:t></a:t>
            </a:r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3779838" y="4724400"/>
            <a:ext cx="536416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00FF"/>
                </a:solidFill>
              </a:rPr>
              <a:t>Большую светимость имеют звезды-гиганты, меньшую - звезды-карлики.</a:t>
            </a:r>
          </a:p>
          <a:p>
            <a:pPr>
              <a:spcBef>
                <a:spcPct val="50000"/>
              </a:spcBef>
            </a:pPr>
            <a:r>
              <a:rPr lang="ru-RU"/>
              <a:t> </a:t>
            </a:r>
            <a:r>
              <a:rPr lang="ru-RU">
                <a:solidFill>
                  <a:srgbClr val="6600FF"/>
                </a:solidFill>
              </a:rPr>
              <a:t>Наибольшей светимостью обладает голубой сверхгигант - звезда Пистолет (созв. Стрельца - 10000000 L</a:t>
            </a:r>
            <a:r>
              <a:rPr lang="ru-RU" baseline="-25000">
                <a:solidFill>
                  <a:srgbClr val="6600FF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6600FF"/>
                </a:solidFill>
              </a:rPr>
              <a:t>! Светимость красного карлика Проксимы Центавра около 0,000055 L</a:t>
            </a:r>
            <a:r>
              <a:rPr lang="ru-RU" baseline="-25000">
                <a:solidFill>
                  <a:srgbClr val="6600FF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6600FF"/>
                </a:solidFill>
              </a:rPr>
              <a:t>.</a:t>
            </a:r>
          </a:p>
        </p:txBody>
      </p:sp>
      <p:pic>
        <p:nvPicPr>
          <p:cNvPr id="10251" name="Picture 13" descr="13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300663"/>
            <a:ext cx="27336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0"/>
            <a:ext cx="3455987" cy="5492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Размеры звезд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3851275" y="1196975"/>
            <a:ext cx="529272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u="sng">
                <a:solidFill>
                  <a:srgbClr val="003366"/>
                </a:solidFill>
              </a:rPr>
              <a:t>Определяют</a:t>
            </a:r>
            <a:r>
              <a:rPr lang="ru-RU" sz="1400">
                <a:solidFill>
                  <a:srgbClr val="003366"/>
                </a:solidFill>
              </a:rPr>
              <a:t>:</a:t>
            </a:r>
            <a:r>
              <a:rPr lang="ru-RU" sz="1400"/>
              <a:t> </a:t>
            </a:r>
          </a:p>
          <a:p>
            <a:r>
              <a:rPr lang="ru-RU" sz="1400" b="1">
                <a:solidFill>
                  <a:srgbClr val="006600"/>
                </a:solidFill>
              </a:rPr>
              <a:t>1)</a:t>
            </a:r>
            <a:r>
              <a:rPr lang="ru-RU" sz="1400">
                <a:solidFill>
                  <a:srgbClr val="006600"/>
                </a:solidFill>
              </a:rPr>
              <a:t> Непосредственным измерением углового диаметра звезды (для ярких ≥2,5</a:t>
            </a:r>
            <a:r>
              <a:rPr lang="ru-RU" sz="1400" baseline="30000">
                <a:solidFill>
                  <a:srgbClr val="006600"/>
                </a:solidFill>
              </a:rPr>
              <a:t>m</a:t>
            </a:r>
            <a:r>
              <a:rPr lang="ru-RU" sz="1400">
                <a:solidFill>
                  <a:srgbClr val="006600"/>
                </a:solidFill>
              </a:rPr>
              <a:t>, близких звезд, &gt;50 измерено) с помощью интерферометра Майкельсона. Впервые 3декабря 1920г измерен угловой диаметр звезды Бетельгейзе (α Ориона) =  </a:t>
            </a:r>
            <a:r>
              <a:rPr lang="ru-RU" sz="1400" b="1">
                <a:solidFill>
                  <a:srgbClr val="006600"/>
                </a:solidFill>
              </a:rPr>
              <a:t>А. Майкельсон</a:t>
            </a:r>
            <a:r>
              <a:rPr lang="ru-RU" sz="1400">
                <a:solidFill>
                  <a:srgbClr val="006600"/>
                </a:solidFill>
              </a:rPr>
              <a:t> (1852-1931, США) и </a:t>
            </a:r>
            <a:r>
              <a:rPr lang="ru-RU" sz="1400" b="1">
                <a:solidFill>
                  <a:srgbClr val="006600"/>
                </a:solidFill>
              </a:rPr>
              <a:t>Ф. Пиз</a:t>
            </a:r>
            <a:r>
              <a:rPr lang="ru-RU" sz="1400">
                <a:solidFill>
                  <a:srgbClr val="006600"/>
                </a:solidFill>
              </a:rPr>
              <a:t> (1881-1938, США).</a:t>
            </a:r>
            <a:r>
              <a:rPr lang="ru-RU" sz="1400">
                <a:solidFill>
                  <a:srgbClr val="800000"/>
                </a:solidFill>
              </a:rPr>
              <a:t> </a:t>
            </a:r>
          </a:p>
          <a:p>
            <a:r>
              <a:rPr lang="ru-RU" sz="1400" b="1">
                <a:solidFill>
                  <a:srgbClr val="800000"/>
                </a:solidFill>
              </a:rPr>
              <a:t>2)</a:t>
            </a:r>
            <a:r>
              <a:rPr lang="ru-RU" sz="1400">
                <a:solidFill>
                  <a:srgbClr val="800000"/>
                </a:solidFill>
              </a:rPr>
              <a:t> Через светимость звезды L=4</a:t>
            </a:r>
            <a:r>
              <a:rPr lang="el-GR" sz="14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1400">
                <a:solidFill>
                  <a:srgbClr val="800000"/>
                </a:solidFill>
              </a:rPr>
              <a:t>R2σT</a:t>
            </a:r>
            <a:r>
              <a:rPr lang="ru-RU" sz="1400" baseline="30000">
                <a:solidFill>
                  <a:srgbClr val="800000"/>
                </a:solidFill>
              </a:rPr>
              <a:t>4</a:t>
            </a:r>
            <a:r>
              <a:rPr lang="ru-RU" sz="1400">
                <a:solidFill>
                  <a:srgbClr val="800000"/>
                </a:solidFill>
              </a:rPr>
              <a:t> в сравнении с Солнцем.</a:t>
            </a:r>
          </a:p>
        </p:txBody>
      </p:sp>
      <p:pic>
        <p:nvPicPr>
          <p:cNvPr id="11268" name="Picture 6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573463"/>
            <a:ext cx="35909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49275"/>
            <a:ext cx="359092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3851275" y="476250"/>
            <a:ext cx="5041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6600FF"/>
                </a:solidFill>
              </a:rPr>
              <a:t>Звезды за редчайшим исключением наблюдаются как точечные источники света. Даже в самые большие телескопы нельзя увидеть их диски.</a:t>
            </a:r>
          </a:p>
        </p:txBody>
      </p:sp>
      <p:sp>
        <p:nvSpPr>
          <p:cNvPr id="11271" name="Text Box 10"/>
          <p:cNvSpPr txBox="1">
            <a:spLocks noChangeArrowheads="1"/>
          </p:cNvSpPr>
          <p:nvPr/>
        </p:nvSpPr>
        <p:spPr bwMode="auto">
          <a:xfrm>
            <a:off x="3851275" y="3644900"/>
            <a:ext cx="529272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003366"/>
                </a:solidFill>
              </a:rPr>
              <a:t>По своим размерам, звезды делятся с</a:t>
            </a:r>
            <a:r>
              <a:rPr lang="ru-RU" sz="1400" b="1">
                <a:solidFill>
                  <a:srgbClr val="003366"/>
                </a:solidFill>
              </a:rPr>
              <a:t> 1953 года </a:t>
            </a:r>
            <a:r>
              <a:rPr lang="ru-RU" sz="1400" b="1" i="1">
                <a:solidFill>
                  <a:srgbClr val="003366"/>
                </a:solidFill>
              </a:rPr>
              <a:t>на:</a:t>
            </a:r>
            <a:r>
              <a:rPr lang="ru-RU" sz="1400" i="1">
                <a:solidFill>
                  <a:srgbClr val="003366"/>
                </a:solidFill>
              </a:rPr>
              <a:t> </a:t>
            </a:r>
            <a:endParaRPr lang="ru-RU" sz="1400">
              <a:solidFill>
                <a:srgbClr val="003366"/>
              </a:solidFill>
            </a:endParaRPr>
          </a:p>
          <a:p>
            <a:r>
              <a:rPr lang="ru-RU" sz="1400">
                <a:solidFill>
                  <a:srgbClr val="003366"/>
                </a:solidFill>
              </a:rPr>
              <a:t>   Сверхгиганты  (I)                   Яркие гиганты  (II) </a:t>
            </a:r>
          </a:p>
          <a:p>
            <a:r>
              <a:rPr lang="ru-RU" sz="1400">
                <a:solidFill>
                  <a:srgbClr val="003366"/>
                </a:solidFill>
              </a:rPr>
              <a:t>   Гиганты    (III)                         Субгиганты   (IV) </a:t>
            </a:r>
          </a:p>
          <a:p>
            <a:r>
              <a:rPr lang="ru-RU" sz="1400">
                <a:solidFill>
                  <a:srgbClr val="003366"/>
                </a:solidFill>
              </a:rPr>
              <a:t>   Карлики главной последовательности  (V) </a:t>
            </a:r>
          </a:p>
          <a:p>
            <a:r>
              <a:rPr lang="ru-RU" sz="1400">
                <a:solidFill>
                  <a:srgbClr val="003366"/>
                </a:solidFill>
              </a:rPr>
              <a:t>   Субкарлики   (VI)                   Белые карлики   (VII)</a:t>
            </a:r>
          </a:p>
          <a:p>
            <a:r>
              <a:rPr lang="ru-RU" sz="1400">
                <a:solidFill>
                  <a:srgbClr val="663300"/>
                </a:solidFill>
              </a:rPr>
              <a:t>Названия карлики, гиганты и сверхгиганты ввел Генри Рессел в 1913г, а открыл их в 1905г Эйнар Герцшпрунг, введя название "белый карлик".</a:t>
            </a:r>
          </a:p>
        </p:txBody>
      </p:sp>
      <p:pic>
        <p:nvPicPr>
          <p:cNvPr id="11272" name="Picture 11" descr="138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2924175"/>
            <a:ext cx="14287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Text Box 12"/>
          <p:cNvSpPr txBox="1">
            <a:spLocks noChangeArrowheads="1"/>
          </p:cNvSpPr>
          <p:nvPr/>
        </p:nvSpPr>
        <p:spPr bwMode="auto">
          <a:xfrm>
            <a:off x="3851275" y="5429250"/>
            <a:ext cx="5292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800000"/>
                </a:solidFill>
              </a:rPr>
              <a:t>Размеры звезд  </a:t>
            </a:r>
            <a:r>
              <a:rPr lang="en-US">
                <a:solidFill>
                  <a:srgbClr val="800000"/>
                </a:solidFill>
              </a:rPr>
              <a:t>10</a:t>
            </a:r>
            <a:r>
              <a:rPr lang="ru-RU">
                <a:solidFill>
                  <a:srgbClr val="800000"/>
                </a:solidFill>
              </a:rPr>
              <a:t> км</a:t>
            </a:r>
            <a:r>
              <a:rPr lang="en-US">
                <a:solidFill>
                  <a:srgbClr val="800000"/>
                </a:solidFill>
              </a:rPr>
              <a:t>&lt;</a:t>
            </a:r>
            <a:r>
              <a:rPr lang="ru-RU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&lt;1000</a:t>
            </a:r>
            <a:r>
              <a:rPr lang="ru-RU">
                <a:solidFill>
                  <a:srgbClr val="800000"/>
                </a:solidFill>
              </a:rPr>
              <a:t>R</a:t>
            </a:r>
            <a:r>
              <a:rPr lang="ru-RU" baseline="-25000">
                <a:solidFill>
                  <a:srgbClr val="800000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800000"/>
                </a:solidFill>
                <a:sym typeface="Wingdings" pitchFamily="2" charset="2"/>
              </a:rPr>
              <a:t>, </a:t>
            </a:r>
            <a:r>
              <a:rPr lang="ru-RU">
                <a:solidFill>
                  <a:srgbClr val="800000"/>
                </a:solidFill>
              </a:rPr>
              <a:t>R</a:t>
            </a:r>
            <a:r>
              <a:rPr lang="ru-RU" baseline="-25000">
                <a:solidFill>
                  <a:srgbClr val="800000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800000"/>
                </a:solidFill>
                <a:sym typeface="Wingdings" pitchFamily="2" charset="2"/>
              </a:rPr>
              <a:t>=6,959×10</a:t>
            </a:r>
            <a:r>
              <a:rPr lang="ru-RU" baseline="30000">
                <a:solidFill>
                  <a:srgbClr val="800000"/>
                </a:solidFill>
                <a:sym typeface="Wingdings" pitchFamily="2" charset="2"/>
              </a:rPr>
              <a:t>5</a:t>
            </a:r>
            <a:r>
              <a:rPr lang="ru-RU">
                <a:solidFill>
                  <a:srgbClr val="800000"/>
                </a:solidFill>
                <a:sym typeface="Wingdings" pitchFamily="2" charset="2"/>
              </a:rPr>
              <a:t>км,</a:t>
            </a:r>
            <a:r>
              <a:rPr lang="ru-RU">
                <a:sym typeface="Wingdings" pitchFamily="2" charset="2"/>
              </a:rPr>
              <a:t> т.е. </a:t>
            </a:r>
            <a:r>
              <a:rPr lang="en-US">
                <a:sym typeface="Wingdings" pitchFamily="2" charset="2"/>
              </a:rPr>
              <a:t>D</a:t>
            </a:r>
            <a:r>
              <a:rPr lang="en-US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≈</a:t>
            </a:r>
            <a:r>
              <a:rPr lang="en-US">
                <a:sym typeface="Wingdings" pitchFamily="2" charset="2"/>
              </a:rPr>
              <a:t>1</a:t>
            </a:r>
            <a:r>
              <a:rPr lang="ru-RU">
                <a:sym typeface="Wingdings" pitchFamily="2" charset="2"/>
              </a:rPr>
              <a:t>,4 млн.км</a:t>
            </a:r>
          </a:p>
        </p:txBody>
      </p:sp>
      <p:sp>
        <p:nvSpPr>
          <p:cNvPr id="11274" name="Text Box 13"/>
          <p:cNvSpPr txBox="1">
            <a:spLocks noChangeArrowheads="1"/>
          </p:cNvSpPr>
          <p:nvPr/>
        </p:nvSpPr>
        <p:spPr bwMode="auto">
          <a:xfrm>
            <a:off x="3851275" y="6072188"/>
            <a:ext cx="52927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>
                <a:solidFill>
                  <a:srgbClr val="000066"/>
                </a:solidFill>
              </a:rPr>
              <a:t>Например: Красный гигант Гранатовая звезда </a:t>
            </a:r>
            <a:r>
              <a:rPr lang="ru-RU" sz="1400" b="1">
                <a:solidFill>
                  <a:srgbClr val="000066"/>
                </a:solidFill>
              </a:rPr>
              <a:t>m Цефея</a:t>
            </a:r>
            <a:r>
              <a:rPr lang="ru-RU" sz="1400">
                <a:solidFill>
                  <a:srgbClr val="000066"/>
                </a:solidFill>
              </a:rPr>
              <a:t> имеет диаметр 1,6 млрд.км; Звезды Лейтена и Вольф-475 меньше Земли, а нейтронные звезды 10 - 15 км.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3538538" cy="63341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Масса звезд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0" y="620713"/>
            <a:ext cx="9144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3366"/>
                </a:solidFill>
              </a:rPr>
              <a:t>Одна из важнейших характеристик звезд, указывающая на ее эволюцию - определение жизненного пути звезды.</a:t>
            </a:r>
            <a:r>
              <a:rPr lang="ru-RU"/>
              <a:t> </a:t>
            </a:r>
          </a:p>
          <a:p>
            <a:r>
              <a:rPr lang="ru-RU" i="1"/>
              <a:t>     </a:t>
            </a:r>
            <a:r>
              <a:rPr lang="ru-RU" i="1" u="sng">
                <a:solidFill>
                  <a:srgbClr val="003300"/>
                </a:solidFill>
              </a:rPr>
              <a:t>Способы определения</a:t>
            </a:r>
            <a:r>
              <a:rPr lang="ru-RU" i="1">
                <a:solidFill>
                  <a:srgbClr val="003300"/>
                </a:solidFill>
              </a:rPr>
              <a:t>: </a:t>
            </a:r>
            <a:r>
              <a:rPr lang="ru-RU">
                <a:solidFill>
                  <a:srgbClr val="003300"/>
                </a:solidFill>
              </a:rPr>
              <a:t> </a:t>
            </a:r>
          </a:p>
          <a:p>
            <a:r>
              <a:rPr lang="ru-RU" b="1">
                <a:solidFill>
                  <a:srgbClr val="003300"/>
                </a:solidFill>
              </a:rPr>
              <a:t>1.</a:t>
            </a:r>
            <a:r>
              <a:rPr lang="ru-RU">
                <a:solidFill>
                  <a:srgbClr val="003300"/>
                </a:solidFill>
              </a:rPr>
              <a:t> Зависимость масса-светимость</a:t>
            </a:r>
            <a:r>
              <a:rPr lang="ru-RU"/>
              <a:t> </a:t>
            </a:r>
            <a:r>
              <a:rPr lang="ru-RU" sz="2000" b="1">
                <a:solidFill>
                  <a:srgbClr val="FF0000"/>
                </a:solidFill>
              </a:rPr>
              <a:t>L≈m</a:t>
            </a:r>
            <a:r>
              <a:rPr lang="ru-RU" sz="2000" b="1" baseline="30000">
                <a:solidFill>
                  <a:srgbClr val="FF0000"/>
                </a:solidFill>
              </a:rPr>
              <a:t>3,9</a:t>
            </a:r>
            <a:r>
              <a:rPr lang="ru-RU"/>
              <a:t> </a:t>
            </a:r>
          </a:p>
          <a:p>
            <a:r>
              <a:rPr lang="ru-RU" b="1">
                <a:solidFill>
                  <a:srgbClr val="003300"/>
                </a:solidFill>
              </a:rPr>
              <a:t>2.</a:t>
            </a:r>
            <a:r>
              <a:rPr lang="ru-RU">
                <a:solidFill>
                  <a:srgbClr val="003300"/>
                </a:solidFill>
              </a:rPr>
              <a:t> 3-й уточненный закон Кеплера в физически двойные системах</a:t>
            </a:r>
            <a:r>
              <a:rPr lang="ru-RU"/>
              <a:t> </a:t>
            </a: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323850" y="6308725"/>
            <a:ext cx="6624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A50021"/>
                </a:solidFill>
              </a:rPr>
              <a:t>Теоретически масса звезд 0,005M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A50021"/>
                </a:solidFill>
              </a:rPr>
              <a:t>&lt;M&lt;150M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A50021"/>
                </a:solidFill>
              </a:rPr>
              <a:t> (M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ru-RU">
                <a:solidFill>
                  <a:srgbClr val="A50021"/>
                </a:solidFill>
              </a:rPr>
              <a:t>2</a:t>
            </a:r>
            <a:r>
              <a:rPr lang="ru-RU" baseline="30000">
                <a:solidFill>
                  <a:srgbClr val="A50021"/>
                </a:solidFill>
              </a:rPr>
              <a:t>.</a:t>
            </a:r>
            <a:r>
              <a:rPr lang="ru-RU">
                <a:solidFill>
                  <a:srgbClr val="A50021"/>
                </a:solidFill>
              </a:rPr>
              <a:t>10</a:t>
            </a:r>
            <a:r>
              <a:rPr lang="ru-RU" baseline="30000">
                <a:solidFill>
                  <a:srgbClr val="A50021"/>
                </a:solidFill>
              </a:rPr>
              <a:t>30</a:t>
            </a:r>
            <a:r>
              <a:rPr lang="ru-RU">
                <a:solidFill>
                  <a:srgbClr val="A50021"/>
                </a:solidFill>
              </a:rPr>
              <a:t>кг)</a:t>
            </a:r>
          </a:p>
        </p:txBody>
      </p:sp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3924300" y="2205038"/>
            <a:ext cx="52197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i="1" u="sng">
                <a:solidFill>
                  <a:srgbClr val="A50021"/>
                </a:solidFill>
              </a:rPr>
              <a:t>Самые легкие звезды</a:t>
            </a:r>
            <a:r>
              <a:rPr lang="ru-RU" sz="1600">
                <a:solidFill>
                  <a:srgbClr val="A50021"/>
                </a:solidFill>
              </a:rPr>
              <a:t> находятся </a:t>
            </a:r>
          </a:p>
          <a:p>
            <a:pPr algn="ctr"/>
            <a:r>
              <a:rPr lang="ru-RU" sz="1600">
                <a:solidFill>
                  <a:srgbClr val="A50021"/>
                </a:solidFill>
              </a:rPr>
              <a:t>в двойных системах:</a:t>
            </a:r>
          </a:p>
          <a:p>
            <a:r>
              <a:rPr lang="ru-RU" sz="1600">
                <a:solidFill>
                  <a:srgbClr val="A50021"/>
                </a:solidFill>
              </a:rPr>
              <a:t>Ross 614 компоненты имеют массы 0,11 и 0,07M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 sz="1600">
                <a:solidFill>
                  <a:srgbClr val="A50021"/>
                </a:solidFill>
                <a:sym typeface="Wingdings" pitchFamily="2" charset="2"/>
              </a:rPr>
              <a:t>,</a:t>
            </a:r>
          </a:p>
          <a:p>
            <a:r>
              <a:rPr lang="ru-RU" sz="1600">
                <a:solidFill>
                  <a:srgbClr val="A50021"/>
                </a:solidFill>
              </a:rPr>
              <a:t>Wolf 424 массы компонентов 0,059 и 0,051M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 sz="1600">
                <a:solidFill>
                  <a:srgbClr val="A50021"/>
                </a:solidFill>
              </a:rPr>
              <a:t>,</a:t>
            </a:r>
          </a:p>
          <a:p>
            <a:r>
              <a:rPr lang="ru-RU" sz="1600">
                <a:solidFill>
                  <a:srgbClr val="A50021"/>
                </a:solidFill>
              </a:rPr>
              <a:t>LHS 1047 меньший компаньон весит 0,055 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 sz="1600">
                <a:solidFill>
                  <a:srgbClr val="A50021"/>
                </a:solidFill>
              </a:rPr>
              <a:t>.</a:t>
            </a:r>
          </a:p>
          <a:p>
            <a:r>
              <a:rPr lang="ru-RU" sz="1600">
                <a:solidFill>
                  <a:srgbClr val="A50021"/>
                </a:solidFill>
              </a:rPr>
              <a:t>Обнаружены "коричневые карлики" с 0,04 - 0,02M</a:t>
            </a:r>
            <a:r>
              <a:rPr lang="ru-RU" sz="1600" baseline="-25000">
                <a:solidFill>
                  <a:srgbClr val="A50021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A50021"/>
                </a:solidFill>
              </a:rPr>
              <a:t> </a:t>
            </a:r>
          </a:p>
        </p:txBody>
      </p:sp>
      <p:pic>
        <p:nvPicPr>
          <p:cNvPr id="12294" name="Picture 11" descr="f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484313"/>
            <a:ext cx="1600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3"/>
          <p:cNvSpPr txBox="1">
            <a:spLocks noChangeArrowheads="1"/>
          </p:cNvSpPr>
          <p:nvPr/>
        </p:nvSpPr>
        <p:spPr bwMode="auto">
          <a:xfrm>
            <a:off x="900113" y="5949950"/>
            <a:ext cx="21605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>
                <a:solidFill>
                  <a:srgbClr val="0000FF"/>
                </a:solidFill>
              </a:rPr>
              <a:t>Диаграмма «масса-светимость»</a:t>
            </a:r>
          </a:p>
        </p:txBody>
      </p:sp>
      <p:pic>
        <p:nvPicPr>
          <p:cNvPr id="12296" name="Picture 15" descr="Туманность Pismis-24 (фото spacetelescope.org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3860800"/>
            <a:ext cx="19145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Text Box 17"/>
          <p:cNvSpPr txBox="1">
            <a:spLocks noChangeArrowheads="1"/>
          </p:cNvSpPr>
          <p:nvPr/>
        </p:nvSpPr>
        <p:spPr bwMode="auto">
          <a:xfrm>
            <a:off x="3924300" y="3933825"/>
            <a:ext cx="316865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/>
              <a:t>  </a:t>
            </a:r>
            <a:r>
              <a:rPr lang="ru-RU" sz="1400">
                <a:solidFill>
                  <a:srgbClr val="800000"/>
                </a:solidFill>
              </a:rPr>
              <a:t>Фото КТ им. "Хаббла". Звезда Pismis 24-1 в центре туманности NGC 6357 в 8000 св.г. в созвездии Скорпиона – это три звёзды с массами порядка 70 солнечных.</a:t>
            </a:r>
          </a:p>
          <a:p>
            <a:pPr algn="r"/>
            <a:r>
              <a:rPr lang="ru-RU" sz="1400">
                <a:solidFill>
                  <a:srgbClr val="800000"/>
                </a:solidFill>
              </a:rPr>
              <a:t>  Здесь же звёзда Pismis 24-17 имеет массу в 100 </a:t>
            </a:r>
            <a:r>
              <a:rPr lang="ru-RU" sz="1600">
                <a:solidFill>
                  <a:srgbClr val="800000"/>
                </a:solidFill>
              </a:rPr>
              <a:t>M</a:t>
            </a:r>
            <a:r>
              <a:rPr lang="ru-RU" sz="1600" baseline="-25000">
                <a:solidFill>
                  <a:srgbClr val="800000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800000"/>
                </a:solidFill>
              </a:rPr>
              <a:t>.</a:t>
            </a:r>
          </a:p>
          <a:p>
            <a:pPr algn="r"/>
            <a:r>
              <a:rPr lang="ru-RU" sz="1400">
                <a:solidFill>
                  <a:srgbClr val="800000"/>
                </a:solidFill>
              </a:rPr>
              <a:t>   На один гигант с массой в 65 M</a:t>
            </a:r>
            <a:r>
              <a:rPr lang="ru-RU" sz="1400" baseline="-25000">
                <a:solidFill>
                  <a:srgbClr val="800000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800000"/>
                </a:solidFill>
              </a:rPr>
              <a:t> приходится 18000 звёзд, по размерам близких к Солнцу.</a:t>
            </a:r>
          </a:p>
        </p:txBody>
      </p:sp>
      <p:pic>
        <p:nvPicPr>
          <p:cNvPr id="12298" name="Рисунок 10" descr="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5575" y="1557338"/>
            <a:ext cx="37528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0"/>
            <a:ext cx="4175125" cy="69215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Плотность звезд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3995738" y="620713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находится </a:t>
            </a:r>
            <a:r>
              <a:rPr lang="ru-RU" sz="2400" b="1">
                <a:solidFill>
                  <a:srgbClr val="FF0000"/>
                </a:solidFill>
              </a:rPr>
              <a:t>ρ=М/V=M/(4/3</a:t>
            </a:r>
            <a:r>
              <a:rPr lang="el-G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b="1">
                <a:solidFill>
                  <a:srgbClr val="FF0000"/>
                </a:solidFill>
              </a:rPr>
              <a:t>R</a:t>
            </a:r>
            <a:r>
              <a:rPr lang="ru-RU" sz="2400" b="1" baseline="30000">
                <a:solidFill>
                  <a:srgbClr val="FF0000"/>
                </a:solidFill>
              </a:rPr>
              <a:t>3</a:t>
            </a:r>
            <a:r>
              <a:rPr lang="ru-RU" sz="2400" b="1">
                <a:solidFill>
                  <a:srgbClr val="FF0000"/>
                </a:solidFill>
              </a:rPr>
              <a:t>)</a:t>
            </a:r>
            <a:r>
              <a:rPr lang="ru-RU"/>
              <a:t> 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3348038" y="1196975"/>
            <a:ext cx="57959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A50021"/>
                </a:solidFill>
              </a:rPr>
              <a:t>Хотя массы звезд  имеют меньший разброс, но размеры значительно отличаются, поэтому и плотности их сильно различаются. Чем больше размер звезды, тем меньше плотность.</a:t>
            </a:r>
          </a:p>
        </p:txBody>
      </p:sp>
      <p:pic>
        <p:nvPicPr>
          <p:cNvPr id="13317" name="Picture 8" descr="13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20713"/>
            <a:ext cx="30480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9" descr="13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644900"/>
            <a:ext cx="30480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3492500" y="2997200"/>
            <a:ext cx="54006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3366"/>
                </a:solidFill>
              </a:rPr>
              <a:t>Самая маленькая плотность у сверхгигантов: </a:t>
            </a:r>
            <a:r>
              <a:rPr lang="ru-RU" sz="1400">
                <a:solidFill>
                  <a:srgbClr val="003366"/>
                </a:solidFill>
              </a:rPr>
              <a:t>Антарес (α Скорпиона) R=750R</a:t>
            </a:r>
            <a:r>
              <a:rPr lang="ru-RU" sz="1400" baseline="-25000">
                <a:solidFill>
                  <a:srgbClr val="003366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003366"/>
                </a:solidFill>
              </a:rPr>
              <a:t> , M=19M</a:t>
            </a:r>
            <a:r>
              <a:rPr lang="ru-RU" sz="1400" baseline="-25000">
                <a:solidFill>
                  <a:srgbClr val="003366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003366"/>
                </a:solidFill>
              </a:rPr>
              <a:t> , ρ=6,4</a:t>
            </a:r>
            <a:r>
              <a:rPr lang="ru-RU" sz="1400" baseline="30000">
                <a:solidFill>
                  <a:srgbClr val="003366"/>
                </a:solidFill>
              </a:rPr>
              <a:t>.</a:t>
            </a:r>
            <a:r>
              <a:rPr lang="ru-RU" sz="1400">
                <a:solidFill>
                  <a:srgbClr val="003366"/>
                </a:solidFill>
              </a:rPr>
              <a:t>10</a:t>
            </a:r>
            <a:r>
              <a:rPr lang="ru-RU" sz="1400" baseline="30000">
                <a:solidFill>
                  <a:srgbClr val="003366"/>
                </a:solidFill>
              </a:rPr>
              <a:t>-5</a:t>
            </a:r>
            <a:r>
              <a:rPr lang="ru-RU" sz="1400">
                <a:solidFill>
                  <a:srgbClr val="003366"/>
                </a:solidFill>
              </a:rPr>
              <a:t>кг/м</a:t>
            </a:r>
            <a:r>
              <a:rPr lang="ru-RU" sz="1400" baseline="30000">
                <a:solidFill>
                  <a:srgbClr val="003366"/>
                </a:solidFill>
              </a:rPr>
              <a:t>3</a:t>
            </a:r>
          </a:p>
          <a:p>
            <a:r>
              <a:rPr lang="ru-RU" sz="1400">
                <a:solidFill>
                  <a:srgbClr val="003366"/>
                </a:solidFill>
              </a:rPr>
              <a:t>Бетельгейзе (α Ориона) R=</a:t>
            </a:r>
            <a:r>
              <a:rPr lang="en-US" sz="1400">
                <a:solidFill>
                  <a:srgbClr val="003366"/>
                </a:solidFill>
              </a:rPr>
              <a:t>8</a:t>
            </a:r>
            <a:r>
              <a:rPr lang="ru-RU" sz="1400">
                <a:solidFill>
                  <a:srgbClr val="003366"/>
                </a:solidFill>
              </a:rPr>
              <a:t>00 R</a:t>
            </a:r>
            <a:r>
              <a:rPr lang="ru-RU" sz="1400" baseline="-25000">
                <a:solidFill>
                  <a:srgbClr val="003366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003366"/>
                </a:solidFill>
              </a:rPr>
              <a:t> , M=</a:t>
            </a:r>
            <a:r>
              <a:rPr lang="en-US" sz="1400">
                <a:solidFill>
                  <a:srgbClr val="003366"/>
                </a:solidFill>
              </a:rPr>
              <a:t>17</a:t>
            </a:r>
            <a:r>
              <a:rPr lang="ru-RU" sz="1400">
                <a:solidFill>
                  <a:srgbClr val="003366"/>
                </a:solidFill>
              </a:rPr>
              <a:t>M</a:t>
            </a:r>
            <a:r>
              <a:rPr lang="ru-RU" sz="1400" baseline="-25000">
                <a:solidFill>
                  <a:srgbClr val="003366"/>
                </a:solidFill>
                <a:sym typeface="Wingdings" pitchFamily="2" charset="2"/>
              </a:rPr>
              <a:t></a:t>
            </a:r>
            <a:r>
              <a:rPr lang="ru-RU" sz="1400">
                <a:solidFill>
                  <a:srgbClr val="003366"/>
                </a:solidFill>
              </a:rPr>
              <a:t> , ρ=3,9</a:t>
            </a:r>
            <a:r>
              <a:rPr lang="ru-RU" sz="1400" baseline="30000">
                <a:solidFill>
                  <a:srgbClr val="003366"/>
                </a:solidFill>
              </a:rPr>
              <a:t>.</a:t>
            </a:r>
            <a:r>
              <a:rPr lang="ru-RU" sz="1400">
                <a:solidFill>
                  <a:srgbClr val="003366"/>
                </a:solidFill>
              </a:rPr>
              <a:t>10</a:t>
            </a:r>
            <a:r>
              <a:rPr lang="ru-RU" sz="1400" baseline="30000">
                <a:solidFill>
                  <a:srgbClr val="003366"/>
                </a:solidFill>
              </a:rPr>
              <a:t>-5</a:t>
            </a:r>
            <a:r>
              <a:rPr lang="ru-RU" sz="1400">
                <a:solidFill>
                  <a:srgbClr val="003366"/>
                </a:solidFill>
              </a:rPr>
              <a:t>кг/м</a:t>
            </a:r>
            <a:r>
              <a:rPr lang="ru-RU" sz="1400" baseline="30000">
                <a:solidFill>
                  <a:srgbClr val="003366"/>
                </a:solidFill>
              </a:rPr>
              <a:t>3</a:t>
            </a:r>
            <a:r>
              <a:rPr lang="ru-RU" sz="1400">
                <a:solidFill>
                  <a:srgbClr val="003366"/>
                </a:solidFill>
              </a:rPr>
              <a:t>.</a:t>
            </a:r>
          </a:p>
        </p:txBody>
      </p:sp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3276600" y="5805488"/>
            <a:ext cx="5688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00FF"/>
                </a:solidFill>
              </a:rPr>
              <a:t>Средние плотности звезд изменяются в интервале от 10</a:t>
            </a:r>
            <a:r>
              <a:rPr lang="ru-RU" baseline="30000">
                <a:solidFill>
                  <a:srgbClr val="0000FF"/>
                </a:solidFill>
              </a:rPr>
              <a:t>-6</a:t>
            </a:r>
            <a:r>
              <a:rPr lang="ru-RU">
                <a:solidFill>
                  <a:srgbClr val="0000FF"/>
                </a:solidFill>
              </a:rPr>
              <a:t> г/см</a:t>
            </a:r>
            <a:r>
              <a:rPr lang="ru-RU" baseline="30000">
                <a:solidFill>
                  <a:srgbClr val="0000FF"/>
                </a:solidFill>
              </a:rPr>
              <a:t>3</a:t>
            </a:r>
            <a:r>
              <a:rPr lang="ru-RU">
                <a:solidFill>
                  <a:srgbClr val="0000FF"/>
                </a:solidFill>
              </a:rPr>
              <a:t> до 10</a:t>
            </a:r>
            <a:r>
              <a:rPr lang="ru-RU" baseline="30000">
                <a:solidFill>
                  <a:srgbClr val="0000FF"/>
                </a:solidFill>
              </a:rPr>
              <a:t>14</a:t>
            </a:r>
            <a:r>
              <a:rPr lang="ru-RU">
                <a:solidFill>
                  <a:srgbClr val="0000FF"/>
                </a:solidFill>
              </a:rPr>
              <a:t> г/см</a:t>
            </a:r>
            <a:r>
              <a:rPr lang="ru-RU" baseline="30000">
                <a:solidFill>
                  <a:srgbClr val="0000FF"/>
                </a:solidFill>
              </a:rPr>
              <a:t>3</a:t>
            </a:r>
            <a:r>
              <a:rPr lang="ru-RU">
                <a:solidFill>
                  <a:srgbClr val="0000FF"/>
                </a:solidFill>
              </a:rPr>
              <a:t> - в 10</a:t>
            </a:r>
            <a:r>
              <a:rPr lang="ru-RU" baseline="30000">
                <a:solidFill>
                  <a:srgbClr val="0000FF"/>
                </a:solidFill>
              </a:rPr>
              <a:t>20</a:t>
            </a:r>
            <a:r>
              <a:rPr lang="ru-RU">
                <a:solidFill>
                  <a:srgbClr val="0000FF"/>
                </a:solidFill>
              </a:rPr>
              <a:t> раз! </a:t>
            </a:r>
          </a:p>
        </p:txBody>
      </p:sp>
      <p:sp>
        <p:nvSpPr>
          <p:cNvPr id="13321" name="Text Box 12"/>
          <p:cNvSpPr txBox="1">
            <a:spLocks noChangeArrowheads="1"/>
          </p:cNvSpPr>
          <p:nvPr/>
        </p:nvSpPr>
        <p:spPr bwMode="auto">
          <a:xfrm>
            <a:off x="3276600" y="4149725"/>
            <a:ext cx="586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6600"/>
                </a:solidFill>
              </a:rPr>
              <a:t>Очень большие плотности имеют белые карлики: Сириус В, R=0,02 R</a:t>
            </a:r>
            <a:r>
              <a:rPr lang="ru-RU" sz="1400" baseline="-25000">
                <a:solidFill>
                  <a:srgbClr val="006600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006600"/>
                </a:solidFill>
              </a:rPr>
              <a:t> , M=M</a:t>
            </a:r>
            <a:r>
              <a:rPr lang="ru-RU" sz="1400" baseline="-25000">
                <a:solidFill>
                  <a:srgbClr val="006600"/>
                </a:solidFill>
                <a:sym typeface="Wingdings" pitchFamily="2" charset="2"/>
              </a:rPr>
              <a:t></a:t>
            </a:r>
            <a:r>
              <a:rPr lang="ru-RU">
                <a:solidFill>
                  <a:srgbClr val="006600"/>
                </a:solidFill>
              </a:rPr>
              <a:t> , ρ=1,78</a:t>
            </a:r>
            <a:r>
              <a:rPr lang="ru-RU" baseline="30000">
                <a:solidFill>
                  <a:srgbClr val="006600"/>
                </a:solidFill>
              </a:rPr>
              <a:t>.</a:t>
            </a:r>
            <a:r>
              <a:rPr lang="ru-RU">
                <a:solidFill>
                  <a:srgbClr val="006600"/>
                </a:solidFill>
              </a:rPr>
              <a:t>10</a:t>
            </a:r>
            <a:r>
              <a:rPr lang="ru-RU" baseline="30000">
                <a:solidFill>
                  <a:srgbClr val="006600"/>
                </a:solidFill>
              </a:rPr>
              <a:t>8</a:t>
            </a:r>
            <a:r>
              <a:rPr lang="ru-RU">
                <a:solidFill>
                  <a:srgbClr val="006600"/>
                </a:solidFill>
              </a:rPr>
              <a:t>кг/м</a:t>
            </a:r>
            <a:r>
              <a:rPr lang="ru-RU" baseline="30000">
                <a:solidFill>
                  <a:srgbClr val="006600"/>
                </a:solidFill>
              </a:rPr>
              <a:t>3</a:t>
            </a:r>
            <a:r>
              <a:rPr lang="ru-RU">
                <a:solidFill>
                  <a:srgbClr val="006600"/>
                </a:solidFill>
              </a:rPr>
              <a:t>,</a:t>
            </a:r>
          </a:p>
          <a:p>
            <a:r>
              <a:rPr lang="ru-RU">
                <a:solidFill>
                  <a:srgbClr val="006600"/>
                </a:solidFill>
              </a:rPr>
              <a:t> но еще больше плотность нейтронных звезд.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5184775" cy="5492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Химический состав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4787900" y="1557338"/>
            <a:ext cx="43561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 </a:t>
            </a:r>
            <a:r>
              <a:rPr lang="ru-RU">
                <a:solidFill>
                  <a:srgbClr val="A50021"/>
                </a:solidFill>
              </a:rPr>
              <a:t>Химический состав определяется по спектру (интенсивности фраунгоферовых линий), зависящего также от температуры, давления и плотности фотосферы, наличием магнитного поля.   Звезды состоят из тех же химических элементов, которые известны на Земле, но в основном из водорода и гелия (95-98% массы) и других ионизированных атомов, а у холодных звезд в атмосфере присутствуют нейтральные атомы и даже молекулы.</a:t>
            </a:r>
            <a:r>
              <a:rPr lang="ru-RU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14340" name="Text Box 173"/>
          <p:cNvSpPr txBox="1">
            <a:spLocks noChangeArrowheads="1"/>
          </p:cNvSpPr>
          <p:nvPr/>
        </p:nvSpPr>
        <p:spPr bwMode="auto">
          <a:xfrm>
            <a:off x="0" y="5513388"/>
            <a:ext cx="91440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</a:t>
            </a:r>
            <a:r>
              <a:rPr lang="ru-RU" sz="1600">
                <a:solidFill>
                  <a:srgbClr val="6600CC"/>
                </a:solidFill>
              </a:rPr>
              <a:t>По мере повышения температуры состав частиц, способных существовать в атмосфере звезды, упрощается. Спектральный анализ звёзд классов О, B, A (Т от 50 000 до 10 000</a:t>
            </a:r>
            <a:r>
              <a:rPr lang="ru-RU" sz="1600" baseline="30000">
                <a:solidFill>
                  <a:srgbClr val="6600CC"/>
                </a:solidFill>
              </a:rPr>
              <a:t>0</a:t>
            </a:r>
            <a:r>
              <a:rPr lang="ru-RU" sz="1600">
                <a:solidFill>
                  <a:srgbClr val="6600CC"/>
                </a:solidFill>
              </a:rPr>
              <a:t>С) показывает в их атмосферах линии ионизированных  водорода, гелия и ионы металлов, в классе К (5000</a:t>
            </a:r>
            <a:r>
              <a:rPr lang="ru-RU" sz="1600" baseline="30000">
                <a:solidFill>
                  <a:srgbClr val="6600CC"/>
                </a:solidFill>
              </a:rPr>
              <a:t>0</a:t>
            </a:r>
            <a:r>
              <a:rPr lang="ru-RU" sz="1600">
                <a:solidFill>
                  <a:srgbClr val="6600CC"/>
                </a:solidFill>
              </a:rPr>
              <a:t>С) обнаруживаются уже радикалы, а в классе М (3800</a:t>
            </a:r>
            <a:r>
              <a:rPr lang="ru-RU" sz="1600" baseline="30000">
                <a:solidFill>
                  <a:srgbClr val="6600CC"/>
                </a:solidFill>
              </a:rPr>
              <a:t>0</a:t>
            </a:r>
            <a:r>
              <a:rPr lang="ru-RU" sz="1600">
                <a:solidFill>
                  <a:srgbClr val="6600CC"/>
                </a:solidFill>
              </a:rPr>
              <a:t>С) - молекулы оксидов.</a:t>
            </a:r>
          </a:p>
        </p:txBody>
      </p:sp>
      <p:sp>
        <p:nvSpPr>
          <p:cNvPr id="14341" name="Text Box 174"/>
          <p:cNvSpPr txBox="1">
            <a:spLocks noChangeArrowheads="1"/>
          </p:cNvSpPr>
          <p:nvPr/>
        </p:nvSpPr>
        <p:spPr bwMode="auto">
          <a:xfrm>
            <a:off x="0" y="620713"/>
            <a:ext cx="914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800000"/>
                </a:solidFill>
              </a:rPr>
              <a:t>Химический состав звезды отражает влияние факторов: природы межзвездной среды и тех ядерных реакций, которые развиваются в звезде в течение ее жизни. Начальный состав звезды близок к составу межзвездной материи из которой возникла звезда.</a:t>
            </a:r>
            <a:r>
              <a:rPr lang="ru-RU" sz="1600"/>
              <a:t> </a:t>
            </a:r>
          </a:p>
        </p:txBody>
      </p:sp>
      <p:pic>
        <p:nvPicPr>
          <p:cNvPr id="14342" name="Picture 176" descr="Расширение Вселенн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84313"/>
            <a:ext cx="4537075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77"/>
          <p:cNvSpPr txBox="1">
            <a:spLocks noChangeArrowheads="1"/>
          </p:cNvSpPr>
          <p:nvPr/>
        </p:nvSpPr>
        <p:spPr bwMode="auto">
          <a:xfrm>
            <a:off x="0" y="4508500"/>
            <a:ext cx="4716463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>
                <a:solidFill>
                  <a:srgbClr val="0033CC"/>
                </a:solidFill>
              </a:rPr>
              <a:t>Остатки сверхновой NGC 6995 - это горячий светящийся газ, образовавшийся после взрыва звезды 20-30 тысяч лет назад. Подобные взрывы активно обогащали пространство тяжелыми элементами из которых впоследствии образовывались планеты и звезды следующего поколения</a:t>
            </a:r>
            <a:endParaRPr lang="ru-RU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4824413" cy="47625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Близлежащие звезды</a:t>
            </a:r>
          </a:p>
        </p:txBody>
      </p:sp>
      <p:graphicFrame>
        <p:nvGraphicFramePr>
          <p:cNvPr id="30636" name="Group 2988"/>
          <p:cNvGraphicFramePr>
            <a:graphicFrameLocks noGrp="1"/>
          </p:cNvGraphicFramePr>
          <p:nvPr/>
        </p:nvGraphicFramePr>
        <p:xfrm>
          <a:off x="47625" y="620713"/>
          <a:ext cx="9061450" cy="5500687"/>
        </p:xfrm>
        <a:graphic>
          <a:graphicData uri="http://schemas.openxmlformats.org/drawingml/2006/table">
            <a:tbl>
              <a:tblPr/>
              <a:tblGrid>
                <a:gridCol w="2243138"/>
                <a:gridCol w="979487"/>
                <a:gridCol w="968375"/>
                <a:gridCol w="790575"/>
                <a:gridCol w="719138"/>
                <a:gridCol w="790575"/>
                <a:gridCol w="646112"/>
                <a:gridCol w="647700"/>
                <a:gridCol w="646113"/>
                <a:gridCol w="630237"/>
              </a:tblGrid>
              <a:tr h="3667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Обозначение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Спектр. класс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Звёздная величина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Светимость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Темп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,K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Радиус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Масса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Парал.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Звёздная система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Звезда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вид.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абс.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Солнце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G2V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-26,58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4,84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5780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α Центавра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Проксима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M5.5Ve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11,05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15,53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0,145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0,12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0,772"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Центавр A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G2V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-0,01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4,38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5790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1,227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0,907 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0,747"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Центавр B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K0V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1,33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5,71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0,453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5260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0,865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1,095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Звезда Барнарда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ß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Змееносца)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M4.0Ve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9,54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13,22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0,000449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0,161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0,166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0,547"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Вольф 359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(CN Льва)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M6.0V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13,53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16,55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0,000019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0,15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0,092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0,419"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Лаланд 21185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(Б.Медведица)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M5.5e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7,50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10,44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0,00555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0,448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0,393"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Сириус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α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Большого Пса)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Сириус A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A1V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-1,46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1,47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23,55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10400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1,7-1,9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0,380"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Сириус B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8,68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11,34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0,00207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0,92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1,03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Luyten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726-8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UV Кита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M5.5e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13,02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15,40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0,000042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0,102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0,374"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BL Кита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M6.0e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12,52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15,85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0,14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0,109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Росс 154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(V1216 Стрельца)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M3.5Ve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13,07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0,000417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0,24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0,171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0,337"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Росс 248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(HH Андромеды)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M5.5Ve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12,29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14,79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0,000108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0,17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0,121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0,316"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ε Эридана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K2V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3,73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6,19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0,305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0,850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0,310"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Лакайль 9352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(CD-36°15693)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M1.5Ve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9,75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0,52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0,529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0,304"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Росс 128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(FI Девы)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M4.0Vn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13,51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0,00054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0,299"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53" name="Rectangle 2647"/>
          <p:cNvSpPr>
            <a:spLocks noChangeArrowheads="1"/>
          </p:cNvSpPr>
          <p:nvPr/>
        </p:nvSpPr>
        <p:spPr bwMode="auto">
          <a:xfrm>
            <a:off x="3032125" y="7531100"/>
            <a:ext cx="2222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100"/>
              <a:t> </a:t>
            </a:r>
            <a:endParaRPr lang="ru-RU"/>
          </a:p>
        </p:txBody>
      </p:sp>
      <p:sp>
        <p:nvSpPr>
          <p:cNvPr id="15554" name="Text Box 2989"/>
          <p:cNvSpPr txBox="1">
            <a:spLocks noChangeArrowheads="1"/>
          </p:cNvSpPr>
          <p:nvPr/>
        </p:nvSpPr>
        <p:spPr bwMode="auto">
          <a:xfrm>
            <a:off x="1571625" y="6286500"/>
            <a:ext cx="619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>
                <a:solidFill>
                  <a:srgbClr val="0000FF"/>
                </a:solidFill>
              </a:rPr>
              <a:t>Звёзды, которые нельзя увидеть невооружённым глазом, помечены серым цветом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21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147050" cy="62071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Сравнительные характеристики звезд</a:t>
            </a:r>
          </a:p>
        </p:txBody>
      </p:sp>
      <p:graphicFrame>
        <p:nvGraphicFramePr>
          <p:cNvPr id="25027" name="Group 451"/>
          <p:cNvGraphicFramePr>
            <a:graphicFrameLocks noGrp="1"/>
          </p:cNvGraphicFramePr>
          <p:nvPr>
            <p:ph idx="1"/>
          </p:nvPr>
        </p:nvGraphicFramePr>
        <p:xfrm>
          <a:off x="179388" y="1484313"/>
          <a:ext cx="8713787" cy="4997450"/>
        </p:xfrm>
        <a:graphic>
          <a:graphicData uri="http://schemas.openxmlformats.org/drawingml/2006/table">
            <a:tbl>
              <a:tblPr/>
              <a:tblGrid>
                <a:gridCol w="803275"/>
                <a:gridCol w="1420812"/>
                <a:gridCol w="1149350"/>
                <a:gridCol w="1344613"/>
                <a:gridCol w="1084262"/>
                <a:gridCol w="1228725"/>
                <a:gridCol w="1682750"/>
              </a:tblGrid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S</a:t>
                      </a:r>
                      <a:r>
                        <a:rPr kumimoji="0" lang="ru-RU" sz="1200" b="1" i="0" u="none" strike="noStrike" cap="none" normalizeH="0" baseline="-30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M/M</a:t>
                      </a:r>
                      <a:r>
                        <a:rPr kumimoji="0" lang="ru-RU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L/L</a:t>
                      </a:r>
                      <a:r>
                        <a:rPr kumimoji="0" lang="ru-RU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R/R</a:t>
                      </a:r>
                      <a:r>
                        <a:rPr kumimoji="0" lang="ru-RU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T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эф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, K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t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, лет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- 10,1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790000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44000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- 7,1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52000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7,4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30000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- 2,7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830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15400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+ 0,3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2,4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12500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+ 1,7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+2,6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+ 3,4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6400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+ 4,2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1,05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+ 4,9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0,92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0,92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1,2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+ 5,6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0,78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0,85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+ 6,7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0,69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0,72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4400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+ 7,4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0,51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0,60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+ 9,6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0,27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×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+ 11,9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m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2600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17" name="Text Box 452"/>
          <p:cNvSpPr txBox="1">
            <a:spLocks noChangeArrowheads="1"/>
          </p:cNvSpPr>
          <p:nvPr/>
        </p:nvSpPr>
        <p:spPr bwMode="auto">
          <a:xfrm>
            <a:off x="2700338" y="836613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По спектральным классам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48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416800" cy="5492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</a:rPr>
              <a:t>Сравнительные характеристики звезд</a:t>
            </a:r>
          </a:p>
        </p:txBody>
      </p:sp>
      <p:graphicFrame>
        <p:nvGraphicFramePr>
          <p:cNvPr id="23079" name="Group 551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5065713"/>
        </p:xfrm>
        <a:graphic>
          <a:graphicData uri="http://schemas.openxmlformats.org/drawingml/2006/table">
            <a:tbl>
              <a:tblPr/>
              <a:tblGrid>
                <a:gridCol w="1601788"/>
                <a:gridCol w="925512"/>
                <a:gridCol w="1243013"/>
                <a:gridCol w="1109662"/>
                <a:gridCol w="1060450"/>
                <a:gridCol w="1211263"/>
                <a:gridCol w="1490662"/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Классы звезд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Массы М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Wingdings" pitchFamily="2" charset="2"/>
                        </a:rPr>
                        <a:t>¤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Размеры R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Wingdings" pitchFamily="2" charset="2"/>
                        </a:rPr>
                        <a:t>¤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Плотность г/см</a:t>
                      </a:r>
                      <a:r>
                        <a:rPr kumimoji="0" 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Светимость L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Wingdings" pitchFamily="2" charset="2"/>
                        </a:rPr>
                        <a:t>¤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Время жизни, лет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itchFamily="34" charset="0"/>
                        </a:rPr>
                        <a:t>% общего числа звезд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Ярчайшие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сверхгиганты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&lt;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&gt;10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&lt;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Сверхгиганты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50–100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Яркие гиганты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10–100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&gt; 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&gt; 1000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0,01 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Нормальные гиганты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50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&gt; 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&gt; 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0,1 - 1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Субгиганты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Нормальные звезды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0,005-5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0,1-5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0,1-10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0,0001-10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90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белые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3–5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желтые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 красные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Белые карлики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0,01–1,5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0,007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Нейтронные звезды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1,5–3 (до 10)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8–15 км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(до 50 км)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0,000001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 10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0,01-0,001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14" name="Text Box 553"/>
          <p:cNvSpPr txBox="1">
            <a:spLocks noChangeArrowheads="1"/>
          </p:cNvSpPr>
          <p:nvPr/>
        </p:nvSpPr>
        <p:spPr bwMode="auto">
          <a:xfrm>
            <a:off x="3635375" y="620713"/>
            <a:ext cx="26654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00FF"/>
                </a:solidFill>
              </a:rPr>
              <a:t>по размерам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</TotalTime>
  <Words>2134</Words>
  <Application>Microsoft Office PowerPoint</Application>
  <PresentationFormat>Экран (4:3)</PresentationFormat>
  <Paragraphs>448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Verdana</vt:lpstr>
      <vt:lpstr>Times New Roman</vt:lpstr>
      <vt:lpstr>Wingdings</vt:lpstr>
      <vt:lpstr>Оформление по умолчанию</vt:lpstr>
      <vt:lpstr>Слайд 1</vt:lpstr>
      <vt:lpstr>Спектр</vt:lpstr>
      <vt:lpstr>Спектры звезд</vt:lpstr>
      <vt:lpstr>Цвет звезд</vt:lpstr>
      <vt:lpstr>Температура звезд</vt:lpstr>
      <vt:lpstr>Спектральная классификация</vt:lpstr>
      <vt:lpstr>Современная спектральная классификация</vt:lpstr>
      <vt:lpstr>Спектры звезд</vt:lpstr>
      <vt:lpstr>Светимость звезд</vt:lpstr>
      <vt:lpstr>Размеры звезд</vt:lpstr>
      <vt:lpstr>Масса звезд</vt:lpstr>
      <vt:lpstr>Плотность звезд</vt:lpstr>
      <vt:lpstr>Химический состав</vt:lpstr>
      <vt:lpstr>Близлежащие звезды</vt:lpstr>
      <vt:lpstr>Сравнительные характеристики звезд</vt:lpstr>
      <vt:lpstr>Сравнительные характеристики звезд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24</dc:title>
  <dc:creator>Elena Kozina</dc:creator>
  <cp:lastModifiedBy>Админ</cp:lastModifiedBy>
  <cp:revision>105</cp:revision>
  <dcterms:created xsi:type="dcterms:W3CDTF">2006-11-18T04:07:14Z</dcterms:created>
  <dcterms:modified xsi:type="dcterms:W3CDTF">2016-10-01T15:28:25Z</dcterms:modified>
</cp:coreProperties>
</file>